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719" r:id="rId2"/>
    <p:sldMasterId id="2147483731" r:id="rId3"/>
    <p:sldMasterId id="2147484026" r:id="rId4"/>
    <p:sldMasterId id="2147484367" r:id="rId5"/>
    <p:sldMasterId id="2147484379" r:id="rId6"/>
    <p:sldMasterId id="2147484391" r:id="rId7"/>
    <p:sldMasterId id="2147484403" r:id="rId8"/>
  </p:sldMasterIdLst>
  <p:notesMasterIdLst>
    <p:notesMasterId r:id="rId54"/>
  </p:notesMasterIdLst>
  <p:handoutMasterIdLst>
    <p:handoutMasterId r:id="rId55"/>
  </p:handoutMasterIdLst>
  <p:sldIdLst>
    <p:sldId id="486" r:id="rId9"/>
    <p:sldId id="589" r:id="rId10"/>
    <p:sldId id="603" r:id="rId11"/>
    <p:sldId id="592" r:id="rId12"/>
    <p:sldId id="593" r:id="rId13"/>
    <p:sldId id="595" r:id="rId14"/>
    <p:sldId id="599" r:id="rId15"/>
    <p:sldId id="597" r:id="rId16"/>
    <p:sldId id="601" r:id="rId17"/>
    <p:sldId id="602" r:id="rId18"/>
    <p:sldId id="604" r:id="rId19"/>
    <p:sldId id="567" r:id="rId20"/>
    <p:sldId id="596" r:id="rId21"/>
    <p:sldId id="570" r:id="rId22"/>
    <p:sldId id="615" r:id="rId23"/>
    <p:sldId id="580" r:id="rId24"/>
    <p:sldId id="581" r:id="rId25"/>
    <p:sldId id="619" r:id="rId26"/>
    <p:sldId id="616" r:id="rId27"/>
    <p:sldId id="617" r:id="rId28"/>
    <p:sldId id="618" r:id="rId29"/>
    <p:sldId id="583" r:id="rId30"/>
    <p:sldId id="605" r:id="rId31"/>
    <p:sldId id="621" r:id="rId32"/>
    <p:sldId id="607" r:id="rId33"/>
    <p:sldId id="620" r:id="rId34"/>
    <p:sldId id="623" r:id="rId35"/>
    <p:sldId id="561" r:id="rId36"/>
    <p:sldId id="559" r:id="rId37"/>
    <p:sldId id="560" r:id="rId38"/>
    <p:sldId id="562" r:id="rId39"/>
    <p:sldId id="536" r:id="rId40"/>
    <p:sldId id="539" r:id="rId41"/>
    <p:sldId id="542" r:id="rId42"/>
    <p:sldId id="564" r:id="rId43"/>
    <p:sldId id="546" r:id="rId44"/>
    <p:sldId id="548" r:id="rId45"/>
    <p:sldId id="549" r:id="rId46"/>
    <p:sldId id="555" r:id="rId47"/>
    <p:sldId id="552" r:id="rId48"/>
    <p:sldId id="553" r:id="rId49"/>
    <p:sldId id="554" r:id="rId50"/>
    <p:sldId id="565" r:id="rId51"/>
    <p:sldId id="563" r:id="rId52"/>
    <p:sldId id="590" r:id="rId53"/>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7176"/>
    <a:srgbClr val="3D93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12"/>
    <p:restoredTop sz="95377"/>
  </p:normalViewPr>
  <p:slideViewPr>
    <p:cSldViewPr>
      <p:cViewPr varScale="1">
        <p:scale>
          <a:sx n="96" d="100"/>
          <a:sy n="96" d="100"/>
        </p:scale>
        <p:origin x="1152" y="168"/>
      </p:cViewPr>
      <p:guideLst>
        <p:guide orient="horz" pos="2160"/>
        <p:guide pos="2880"/>
      </p:guideLst>
    </p:cSldViewPr>
  </p:slideViewPr>
  <p:notesTextViewPr>
    <p:cViewPr>
      <p:scale>
        <a:sx n="100" d="100"/>
        <a:sy n="100" d="100"/>
      </p:scale>
      <p:origin x="0" y="0"/>
    </p:cViewPr>
  </p:notesTextViewPr>
  <p:sorterViewPr>
    <p:cViewPr>
      <p:scale>
        <a:sx n="173" d="100"/>
        <a:sy n="173" d="100"/>
      </p:scale>
      <p:origin x="0" y="3336"/>
    </p:cViewPr>
  </p:sorterViewPr>
  <p:notesViewPr>
    <p:cSldViewPr>
      <p:cViewPr varScale="1">
        <p:scale>
          <a:sx n="71" d="100"/>
          <a:sy n="71" d="100"/>
        </p:scale>
        <p:origin x="252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file:///C:\Users\ksendze\Desktop\BH%20SIM\BHO%20Usage%20Charts%20Master%202016.xlsx" TargetMode="Externa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package" Target="../embeddings/Microsoft_Excel_Worksheet1.xlsx"/><Relationship Id="rId1" Type="http://schemas.microsoft.com/office/2011/relationships/chartStyle" Target="style2.xml"/><Relationship Id="rId2"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Sheet1!$B$21</c:f>
              <c:strCache>
                <c:ptCount val="1"/>
                <c:pt idx="0">
                  <c:v>Total BH Orgs. Accessing HIN Portal</c:v>
                </c:pt>
              </c:strCache>
            </c:strRef>
          </c:tx>
          <c:spPr>
            <a:solidFill>
              <a:srgbClr val="0085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Sheet1!$A$22:$A$37</c:f>
              <c:strCache>
                <c:ptCount val="16"/>
                <c:pt idx="0">
                  <c:v>May</c:v>
                </c:pt>
                <c:pt idx="1">
                  <c:v>June</c:v>
                </c:pt>
                <c:pt idx="2">
                  <c:v>July</c:v>
                </c:pt>
                <c:pt idx="3">
                  <c:v>August</c:v>
                </c:pt>
                <c:pt idx="4">
                  <c:v>September</c:v>
                </c:pt>
                <c:pt idx="5">
                  <c:v>October</c:v>
                </c:pt>
                <c:pt idx="6">
                  <c:v>November</c:v>
                </c:pt>
                <c:pt idx="7">
                  <c:v>December</c:v>
                </c:pt>
                <c:pt idx="8">
                  <c:v>January</c:v>
                </c:pt>
                <c:pt idx="9">
                  <c:v>February</c:v>
                </c:pt>
                <c:pt idx="10">
                  <c:v>March</c:v>
                </c:pt>
                <c:pt idx="11">
                  <c:v>April</c:v>
                </c:pt>
                <c:pt idx="12">
                  <c:v>May</c:v>
                </c:pt>
                <c:pt idx="13">
                  <c:v>June</c:v>
                </c:pt>
                <c:pt idx="14">
                  <c:v>July</c:v>
                </c:pt>
                <c:pt idx="15">
                  <c:v>August</c:v>
                </c:pt>
              </c:strCache>
            </c:strRef>
          </c:cat>
          <c:val>
            <c:numRef>
              <c:f>Sheet1!$B$22:$B$37</c:f>
              <c:numCache>
                <c:formatCode>General</c:formatCode>
                <c:ptCount val="16"/>
                <c:pt idx="0">
                  <c:v>10.0</c:v>
                </c:pt>
                <c:pt idx="1">
                  <c:v>15.0</c:v>
                </c:pt>
                <c:pt idx="2">
                  <c:v>13.0</c:v>
                </c:pt>
                <c:pt idx="3">
                  <c:v>13.0</c:v>
                </c:pt>
                <c:pt idx="4">
                  <c:v>15.0</c:v>
                </c:pt>
                <c:pt idx="5">
                  <c:v>16.0</c:v>
                </c:pt>
                <c:pt idx="6">
                  <c:v>16.0</c:v>
                </c:pt>
                <c:pt idx="7">
                  <c:v>17.0</c:v>
                </c:pt>
                <c:pt idx="8">
                  <c:v>20.0</c:v>
                </c:pt>
                <c:pt idx="9">
                  <c:v>20.0</c:v>
                </c:pt>
                <c:pt idx="10">
                  <c:v>20.0</c:v>
                </c:pt>
                <c:pt idx="11">
                  <c:v>20.0</c:v>
                </c:pt>
                <c:pt idx="12">
                  <c:v>20.0</c:v>
                </c:pt>
                <c:pt idx="13">
                  <c:v>20.0</c:v>
                </c:pt>
                <c:pt idx="14">
                  <c:v>20.0</c:v>
                </c:pt>
                <c:pt idx="15">
                  <c:v>20.0</c:v>
                </c:pt>
              </c:numCache>
            </c:numRef>
          </c:val>
        </c:ser>
        <c:ser>
          <c:idx val="1"/>
          <c:order val="1"/>
          <c:tx>
            <c:strRef>
              <c:f>Sheet1!$C$21</c:f>
              <c:strCache>
                <c:ptCount val="1"/>
                <c:pt idx="0">
                  <c:v>Active BH-HIN Users</c:v>
                </c:pt>
              </c:strCache>
            </c:strRef>
          </c:tx>
          <c:spPr>
            <a:solidFill>
              <a:srgbClr val="004B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bg2">
                    <a:lumMod val="25000"/>
                  </a:schemeClr>
                </a:solidFill>
                <a:prstDash val="sysDash"/>
              </a:ln>
              <a:effectLst/>
            </c:spPr>
            <c:trendlineType val="linear"/>
            <c:dispRSqr val="0"/>
            <c:dispEq val="0"/>
          </c:trendline>
          <c:cat>
            <c:strRef>
              <c:f>Sheet1!$A$22:$A$37</c:f>
              <c:strCache>
                <c:ptCount val="16"/>
                <c:pt idx="0">
                  <c:v>May</c:v>
                </c:pt>
                <c:pt idx="1">
                  <c:v>June</c:v>
                </c:pt>
                <c:pt idx="2">
                  <c:v>July</c:v>
                </c:pt>
                <c:pt idx="3">
                  <c:v>August</c:v>
                </c:pt>
                <c:pt idx="4">
                  <c:v>September</c:v>
                </c:pt>
                <c:pt idx="5">
                  <c:v>October</c:v>
                </c:pt>
                <c:pt idx="6">
                  <c:v>November</c:v>
                </c:pt>
                <c:pt idx="7">
                  <c:v>December</c:v>
                </c:pt>
                <c:pt idx="8">
                  <c:v>January</c:v>
                </c:pt>
                <c:pt idx="9">
                  <c:v>February</c:v>
                </c:pt>
                <c:pt idx="10">
                  <c:v>March</c:v>
                </c:pt>
                <c:pt idx="11">
                  <c:v>April</c:v>
                </c:pt>
                <c:pt idx="12">
                  <c:v>May</c:v>
                </c:pt>
                <c:pt idx="13">
                  <c:v>June</c:v>
                </c:pt>
                <c:pt idx="14">
                  <c:v>July</c:v>
                </c:pt>
                <c:pt idx="15">
                  <c:v>August</c:v>
                </c:pt>
              </c:strCache>
            </c:strRef>
          </c:cat>
          <c:val>
            <c:numRef>
              <c:f>Sheet1!$C$22:$C$37</c:f>
              <c:numCache>
                <c:formatCode>General</c:formatCode>
                <c:ptCount val="16"/>
                <c:pt idx="0">
                  <c:v>28.0</c:v>
                </c:pt>
                <c:pt idx="1">
                  <c:v>48.0</c:v>
                </c:pt>
                <c:pt idx="2">
                  <c:v>54.0</c:v>
                </c:pt>
                <c:pt idx="3">
                  <c:v>54.0</c:v>
                </c:pt>
                <c:pt idx="4">
                  <c:v>60.0</c:v>
                </c:pt>
                <c:pt idx="5">
                  <c:v>70.0</c:v>
                </c:pt>
                <c:pt idx="6">
                  <c:v>77.0</c:v>
                </c:pt>
                <c:pt idx="7">
                  <c:v>112.0</c:v>
                </c:pt>
                <c:pt idx="8">
                  <c:v>185.0</c:v>
                </c:pt>
                <c:pt idx="9">
                  <c:v>200.0</c:v>
                </c:pt>
                <c:pt idx="10">
                  <c:v>219.0</c:v>
                </c:pt>
                <c:pt idx="11">
                  <c:v>205.0</c:v>
                </c:pt>
                <c:pt idx="12">
                  <c:v>226.0</c:v>
                </c:pt>
                <c:pt idx="13">
                  <c:v>227.0</c:v>
                </c:pt>
                <c:pt idx="14">
                  <c:v>217.0</c:v>
                </c:pt>
                <c:pt idx="15">
                  <c:v>228.0</c:v>
                </c:pt>
              </c:numCache>
            </c:numRef>
          </c:val>
        </c:ser>
        <c:dLbls>
          <c:showLegendKey val="0"/>
          <c:showVal val="0"/>
          <c:showCatName val="0"/>
          <c:showSerName val="0"/>
          <c:showPercent val="0"/>
          <c:showBubbleSize val="0"/>
        </c:dLbls>
        <c:gapWidth val="150"/>
        <c:axId val="-403618512"/>
        <c:axId val="-392115648"/>
      </c:barChart>
      <c:catAx>
        <c:axId val="-4036185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392115648"/>
        <c:crosses val="autoZero"/>
        <c:auto val="1"/>
        <c:lblAlgn val="ctr"/>
        <c:lblOffset val="100"/>
        <c:noMultiLvlLbl val="0"/>
      </c:catAx>
      <c:valAx>
        <c:axId val="-39211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618512"/>
        <c:crosses val="autoZero"/>
        <c:crossBetween val="between"/>
      </c:valAx>
      <c:spPr>
        <a:noFill/>
        <a:ln>
          <a:noFill/>
        </a:ln>
        <a:effectLst/>
      </c:spPr>
    </c:plotArea>
    <c:legend>
      <c:legendPos val="b"/>
      <c:legendEntry>
        <c:idx val="2"/>
        <c:delete val="1"/>
      </c:legendEntry>
      <c:layout>
        <c:manualLayout>
          <c:xMode val="edge"/>
          <c:yMode val="edge"/>
          <c:x val="0.0358594585399047"/>
          <c:y val="0.885136086685671"/>
          <c:w val="0.891751356599615"/>
          <c:h val="0.11479663190948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latin typeface="Helvetica" charset="0"/>
                <a:ea typeface="Helvetica" charset="0"/>
                <a:cs typeface="Helvetica" charset="0"/>
              </a:rPr>
              <a:t>Patient Records Accessed by Behavioral Health Staff</a:t>
            </a:r>
            <a:r>
              <a:rPr lang="en-US" sz="1600" b="1" baseline="0" dirty="0">
                <a:solidFill>
                  <a:schemeClr val="tx1"/>
                </a:solidFill>
                <a:latin typeface="Helvetica" charset="0"/>
                <a:ea typeface="Helvetica" charset="0"/>
                <a:cs typeface="Helvetica" charset="0"/>
              </a:rPr>
              <a:t>     </a:t>
            </a:r>
          </a:p>
        </c:rich>
      </c:tx>
      <c:layout>
        <c:manualLayout>
          <c:xMode val="edge"/>
          <c:yMode val="edge"/>
          <c:x val="0.230050063186546"/>
          <c:y val="0.0140301633044724"/>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176387673763"/>
          <c:y val="0.121483132808054"/>
          <c:w val="0.785141440653252"/>
          <c:h val="0.665271689041464"/>
        </c:manualLayout>
      </c:layout>
      <c:lineChart>
        <c:grouping val="standard"/>
        <c:varyColors val="0"/>
        <c:ser>
          <c:idx val="1"/>
          <c:order val="0"/>
          <c:tx>
            <c:strRef>
              <c:f>Sheet1!$D$1</c:f>
              <c:strCache>
                <c:ptCount val="1"/>
                <c:pt idx="0">
                  <c:v>% of total</c:v>
                </c:pt>
              </c:strCache>
            </c:strRef>
          </c:tx>
          <c:spPr>
            <a:ln w="28575" cap="rnd">
              <a:solidFill>
                <a:srgbClr val="008576"/>
              </a:solidFill>
              <a:round/>
            </a:ln>
            <a:effectLst/>
          </c:spPr>
          <c:marker>
            <c:symbol val="circle"/>
            <c:size val="5"/>
            <c:spPr>
              <a:solidFill>
                <a:srgbClr val="004B8D"/>
              </a:solidFill>
              <a:ln w="9525">
                <a:solidFill>
                  <a:srgbClr val="004B8D"/>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Sheet1!$A$22:$A$37</c:f>
              <c:strCache>
                <c:ptCount val="16"/>
                <c:pt idx="0">
                  <c:v>May</c:v>
                </c:pt>
                <c:pt idx="1">
                  <c:v>June</c:v>
                </c:pt>
                <c:pt idx="2">
                  <c:v>July</c:v>
                </c:pt>
                <c:pt idx="3">
                  <c:v>August</c:v>
                </c:pt>
                <c:pt idx="4">
                  <c:v>September</c:v>
                </c:pt>
                <c:pt idx="5">
                  <c:v>October</c:v>
                </c:pt>
                <c:pt idx="6">
                  <c:v>November</c:v>
                </c:pt>
                <c:pt idx="7">
                  <c:v>December</c:v>
                </c:pt>
                <c:pt idx="8">
                  <c:v>January</c:v>
                </c:pt>
                <c:pt idx="9">
                  <c:v>February</c:v>
                </c:pt>
                <c:pt idx="10">
                  <c:v>March</c:v>
                </c:pt>
                <c:pt idx="11">
                  <c:v>April</c:v>
                </c:pt>
                <c:pt idx="12">
                  <c:v>May</c:v>
                </c:pt>
                <c:pt idx="13">
                  <c:v>June</c:v>
                </c:pt>
                <c:pt idx="14">
                  <c:v>July</c:v>
                </c:pt>
                <c:pt idx="15">
                  <c:v>August</c:v>
                </c:pt>
              </c:strCache>
            </c:strRef>
          </c:cat>
          <c:val>
            <c:numRef>
              <c:f>Sheet1!$D$22:$D$37</c:f>
              <c:numCache>
                <c:formatCode>General</c:formatCode>
                <c:ptCount val="16"/>
                <c:pt idx="0">
                  <c:v>203.0</c:v>
                </c:pt>
                <c:pt idx="1">
                  <c:v>419.0</c:v>
                </c:pt>
                <c:pt idx="2">
                  <c:v>609.0</c:v>
                </c:pt>
                <c:pt idx="3">
                  <c:v>314.0</c:v>
                </c:pt>
                <c:pt idx="4">
                  <c:v>633.0</c:v>
                </c:pt>
                <c:pt idx="5">
                  <c:v>1053.0</c:v>
                </c:pt>
                <c:pt idx="6">
                  <c:v>871.0</c:v>
                </c:pt>
                <c:pt idx="7">
                  <c:v>2245.0</c:v>
                </c:pt>
                <c:pt idx="8">
                  <c:v>1849.0</c:v>
                </c:pt>
                <c:pt idx="9">
                  <c:v>2387.0</c:v>
                </c:pt>
                <c:pt idx="10">
                  <c:v>2879.0</c:v>
                </c:pt>
                <c:pt idx="11">
                  <c:v>2491.0</c:v>
                </c:pt>
                <c:pt idx="12">
                  <c:v>2974.0</c:v>
                </c:pt>
                <c:pt idx="13">
                  <c:v>3201.0</c:v>
                </c:pt>
                <c:pt idx="14">
                  <c:v>2837.0</c:v>
                </c:pt>
                <c:pt idx="15">
                  <c:v>2788.0</c:v>
                </c:pt>
              </c:numCache>
            </c:numRef>
          </c:val>
          <c:smooth val="0"/>
        </c:ser>
        <c:dLbls>
          <c:showLegendKey val="0"/>
          <c:showVal val="1"/>
          <c:showCatName val="0"/>
          <c:showSerName val="0"/>
          <c:showPercent val="0"/>
          <c:showBubbleSize val="0"/>
        </c:dLbls>
        <c:marker val="1"/>
        <c:smooth val="0"/>
        <c:axId val="-393650752"/>
        <c:axId val="-389973920"/>
      </c:lineChart>
      <c:catAx>
        <c:axId val="-393650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89973920"/>
        <c:crosses val="autoZero"/>
        <c:auto val="1"/>
        <c:lblAlgn val="ctr"/>
        <c:lblOffset val="100"/>
        <c:noMultiLvlLbl val="0"/>
      </c:catAx>
      <c:valAx>
        <c:axId val="-38997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93650752"/>
        <c:crosses val="autoZero"/>
        <c:crossBetween val="between"/>
      </c:valAx>
      <c:spPr>
        <a:solidFill>
          <a:srgbClr val="4F81BD">
            <a:lumMod val="60000"/>
            <a:lumOff val="40000"/>
          </a:srgbClr>
        </a:solidFill>
        <a:ln>
          <a:solidFill>
            <a:schemeClr val="bg2">
              <a:lumMod val="25000"/>
            </a:schemeClr>
          </a:solidFill>
        </a:ln>
        <a:effectLst/>
      </c:spPr>
    </c:plotArea>
    <c:plotVisOnly val="1"/>
    <c:dispBlanksAs val="gap"/>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93309" tIns="46655" rIns="93309" bIns="46655" numCol="1" anchor="t"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3309" tIns="46655" rIns="93309" bIns="46655" numCol="1" anchor="t"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6E22ABFC-054F-B048-9B39-40873060C7BA}" type="datetime1">
              <a:rPr lang="en-US" altLang="en-US"/>
              <a:pPr>
                <a:defRPr/>
              </a:pPr>
              <a:t>9/28/16</a:t>
            </a:fld>
            <a:endParaRPr lang="en-US" alt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wrap="square" lIns="93309" tIns="46655" rIns="93309" bIns="46655" numCol="1" anchor="b"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3309" tIns="46655" rIns="93309" bIns="46655"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AA850E27-33CD-FC4D-BE1C-1D5D706C839B}" type="slidenum">
              <a:rPr lang="en-US" altLang="en-US"/>
              <a:pPr>
                <a:defRPr/>
              </a:pPr>
              <a:t>‹#›</a:t>
            </a:fld>
            <a:endParaRPr lang="en-US" altLang="en-US" dirty="0"/>
          </a:p>
        </p:txBody>
      </p:sp>
    </p:spTree>
    <p:extLst>
      <p:ext uri="{BB962C8B-B14F-4D97-AF65-F5344CB8AC3E}">
        <p14:creationId xmlns:p14="http://schemas.microsoft.com/office/powerpoint/2010/main" val="1679253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09" tIns="46655" rIns="93309" bIns="46655"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wrap="square" lIns="93309" tIns="46655" rIns="93309" bIns="46655"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F4466205-5EB1-5444-8BB2-9EDBF27B3113}" type="datetime1">
              <a:rPr lang="en-US" altLang="en-US"/>
              <a:pPr>
                <a:defRPr/>
              </a:pPr>
              <a:t>9/28/16</a:t>
            </a:fld>
            <a:endParaRPr lang="en-US" alt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9" tIns="46655" rIns="93309" bIns="46655" rtlCol="0" anchor="ctr"/>
          <a:lstStyle/>
          <a:p>
            <a:pPr lvl="0"/>
            <a:endParaRPr lang="en-US" noProof="0"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09" tIns="46655" rIns="93309" bIns="4665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3309" tIns="46655" rIns="93309" bIns="46655"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09" tIns="46655" rIns="93309" bIns="46655"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630738C0-4F8B-3A4E-B7BC-FAF71226A597}" type="slidenum">
              <a:rPr lang="en-US" altLang="en-US"/>
              <a:pPr>
                <a:defRPr/>
              </a:pPr>
              <a:t>‹#›</a:t>
            </a:fld>
            <a:endParaRPr lang="en-US" altLang="en-US" dirty="0"/>
          </a:p>
        </p:txBody>
      </p:sp>
    </p:spTree>
    <p:extLst>
      <p:ext uri="{BB962C8B-B14F-4D97-AF65-F5344CB8AC3E}">
        <p14:creationId xmlns:p14="http://schemas.microsoft.com/office/powerpoint/2010/main" val="261396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ea typeface="MS PGothic" charset="-128"/>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4466F6E4-AE8E-DD44-AC25-372294095D48}" type="slidenum">
              <a:rPr lang="en-US" altLang="en-US">
                <a:solidFill>
                  <a:srgbClr val="000000"/>
                </a:solidFill>
                <a:ea typeface="ＭＳ Ｐゴシック" charset="-128"/>
              </a:rPr>
              <a:pPr>
                <a:spcBef>
                  <a:spcPct val="0"/>
                </a:spcBef>
              </a:pPr>
              <a:t>2</a:t>
            </a:fld>
            <a:endParaRPr lang="en-US" altLang="en-US" dirty="0">
              <a:solidFill>
                <a:srgbClr val="000000"/>
              </a:solidFill>
              <a:ea typeface="ＭＳ Ｐゴシック" charset="-128"/>
            </a:endParaRPr>
          </a:p>
        </p:txBody>
      </p:sp>
    </p:spTree>
    <p:extLst>
      <p:ext uri="{BB962C8B-B14F-4D97-AF65-F5344CB8AC3E}">
        <p14:creationId xmlns:p14="http://schemas.microsoft.com/office/powerpoint/2010/main" val="981687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B3FA1-F71D-4855-B211-0513286A2D0F}" type="slidenum">
              <a:rPr lang="en-US" smtClean="0"/>
              <a:t>41</a:t>
            </a:fld>
            <a:endParaRPr lang="en-US" dirty="0"/>
          </a:p>
        </p:txBody>
      </p:sp>
    </p:spTree>
    <p:extLst>
      <p:ext uri="{BB962C8B-B14F-4D97-AF65-F5344CB8AC3E}">
        <p14:creationId xmlns:p14="http://schemas.microsoft.com/office/powerpoint/2010/main" val="1858669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B3FA1-F71D-4855-B211-0513286A2D0F}" type="slidenum">
              <a:rPr lang="en-US" smtClean="0"/>
              <a:t>42</a:t>
            </a:fld>
            <a:endParaRPr lang="en-US" dirty="0"/>
          </a:p>
        </p:txBody>
      </p:sp>
    </p:spTree>
    <p:extLst>
      <p:ext uri="{BB962C8B-B14F-4D97-AF65-F5344CB8AC3E}">
        <p14:creationId xmlns:p14="http://schemas.microsoft.com/office/powerpoint/2010/main" val="1657313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0738C0-4F8B-3A4E-B7BC-FAF71226A597}" type="slidenum">
              <a:rPr lang="en-US" altLang="en-US" smtClean="0"/>
              <a:pPr>
                <a:defRPr/>
              </a:pPr>
              <a:t>43</a:t>
            </a:fld>
            <a:endParaRPr lang="en-US" altLang="en-US" dirty="0"/>
          </a:p>
        </p:txBody>
      </p:sp>
    </p:spTree>
    <p:extLst>
      <p:ext uri="{BB962C8B-B14F-4D97-AF65-F5344CB8AC3E}">
        <p14:creationId xmlns:p14="http://schemas.microsoft.com/office/powerpoint/2010/main" val="134330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5E8E99-545C-4A49-8506-0905DA47FE13}" type="slidenum">
              <a:rPr lang="en-US" smtClean="0"/>
              <a:pPr/>
              <a:t>3</a:t>
            </a:fld>
            <a:endParaRPr lang="en-US" dirty="0"/>
          </a:p>
        </p:txBody>
      </p:sp>
    </p:spTree>
    <p:extLst>
      <p:ext uri="{BB962C8B-B14F-4D97-AF65-F5344CB8AC3E}">
        <p14:creationId xmlns:p14="http://schemas.microsoft.com/office/powerpoint/2010/main" val="1521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Katie</a:t>
            </a:r>
            <a:endParaRPr lang="en-US" dirty="0"/>
          </a:p>
        </p:txBody>
      </p:sp>
      <p:sp>
        <p:nvSpPr>
          <p:cNvPr id="4" name="Slide Number Placeholder 3"/>
          <p:cNvSpPr>
            <a:spLocks noGrp="1"/>
          </p:cNvSpPr>
          <p:nvPr>
            <p:ph type="sldNum" sz="quarter" idx="10"/>
          </p:nvPr>
        </p:nvSpPr>
        <p:spPr/>
        <p:txBody>
          <a:bodyPr/>
          <a:lstStyle/>
          <a:p>
            <a:fld id="{77A5CEB8-389C-435F-A848-2A6F26B2B0D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9256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0738C0-4F8B-3A4E-B7BC-FAF71226A597}" type="slidenum">
              <a:rPr lang="en-US" altLang="en-US" smtClean="0"/>
              <a:pPr>
                <a:defRPr/>
              </a:pPr>
              <a:t>19</a:t>
            </a:fld>
            <a:endParaRPr lang="en-US" altLang="en-US" dirty="0"/>
          </a:p>
        </p:txBody>
      </p:sp>
    </p:spTree>
    <p:extLst>
      <p:ext uri="{BB962C8B-B14F-4D97-AF65-F5344CB8AC3E}">
        <p14:creationId xmlns:p14="http://schemas.microsoft.com/office/powerpoint/2010/main" val="158392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9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dirty="0">
              <a:ea typeface="MS PGothic" charset="-128"/>
            </a:endParaRPr>
          </a:p>
        </p:txBody>
      </p:sp>
      <p:sp>
        <p:nvSpPr>
          <p:cNvPr id="149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0D9EAB51-ADB1-E848-86F2-11F7B18FDE33}" type="slidenum">
              <a:rPr lang="en-US" altLang="en-US">
                <a:solidFill>
                  <a:srgbClr val="000000"/>
                </a:solidFill>
                <a:latin typeface="Calibri" charset="0"/>
              </a:rPr>
              <a:pPr/>
              <a:t>22</a:t>
            </a:fld>
            <a:endParaRPr lang="en-US" altLang="en-US" dirty="0">
              <a:solidFill>
                <a:srgbClr val="000000"/>
              </a:solidFill>
              <a:latin typeface="Calibri" charset="0"/>
            </a:endParaRPr>
          </a:p>
        </p:txBody>
      </p:sp>
    </p:spTree>
    <p:extLst>
      <p:ext uri="{BB962C8B-B14F-4D97-AF65-F5344CB8AC3E}">
        <p14:creationId xmlns:p14="http://schemas.microsoft.com/office/powerpoint/2010/main" val="120116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94469B1-C983-4A3C-9474-E1E2D2952791}" type="slidenum">
              <a:rPr lang="en-US" altLang="en-US" smtClean="0">
                <a:solidFill>
                  <a:prstClr val="black"/>
                </a:solidFill>
                <a:latin typeface="Calibri" panose="020F0502020204030204" pitchFamily="34" charset="0"/>
              </a:rPr>
              <a:pPr/>
              <a:t>29</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4201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B3FA1-F71D-4855-B211-0513286A2D0F}" type="slidenum">
              <a:rPr lang="en-US" smtClean="0"/>
              <a:t>37</a:t>
            </a:fld>
            <a:endParaRPr lang="en-US" dirty="0"/>
          </a:p>
        </p:txBody>
      </p:sp>
    </p:spTree>
    <p:extLst>
      <p:ext uri="{BB962C8B-B14F-4D97-AF65-F5344CB8AC3E}">
        <p14:creationId xmlns:p14="http://schemas.microsoft.com/office/powerpoint/2010/main" val="224180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B3FA1-F71D-4855-B211-0513286A2D0F}" type="slidenum">
              <a:rPr lang="en-US" smtClean="0"/>
              <a:t>38</a:t>
            </a:fld>
            <a:endParaRPr lang="en-US" dirty="0"/>
          </a:p>
        </p:txBody>
      </p:sp>
    </p:spTree>
    <p:extLst>
      <p:ext uri="{BB962C8B-B14F-4D97-AF65-F5344CB8AC3E}">
        <p14:creationId xmlns:p14="http://schemas.microsoft.com/office/powerpoint/2010/main" val="407066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B3FA1-F71D-4855-B211-0513286A2D0F}" type="slidenum">
              <a:rPr lang="en-US" smtClean="0"/>
              <a:t>39</a:t>
            </a:fld>
            <a:endParaRPr lang="en-US" dirty="0"/>
          </a:p>
        </p:txBody>
      </p:sp>
    </p:spTree>
    <p:extLst>
      <p:ext uri="{BB962C8B-B14F-4D97-AF65-F5344CB8AC3E}">
        <p14:creationId xmlns:p14="http://schemas.microsoft.com/office/powerpoint/2010/main" val="86051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4F7C4C69-B1ED-E248-AAEE-51146167CC6D}" type="slidenum">
              <a:rPr lang="en-US"/>
              <a:pPr>
                <a:defRPr/>
              </a:pPr>
              <a:t>‹#›</a:t>
            </a:fld>
            <a:endParaRPr lang="en-US" dirty="0"/>
          </a:p>
        </p:txBody>
      </p:sp>
    </p:spTree>
    <p:extLst>
      <p:ext uri="{BB962C8B-B14F-4D97-AF65-F5344CB8AC3E}">
        <p14:creationId xmlns:p14="http://schemas.microsoft.com/office/powerpoint/2010/main" val="177495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F648D027-1C31-AC43-A7BF-2B7413360B0F}" type="slidenum">
              <a:rPr lang="en-US"/>
              <a:pPr>
                <a:defRPr/>
              </a:pPr>
              <a:t>‹#›</a:t>
            </a:fld>
            <a:endParaRPr lang="en-US" dirty="0"/>
          </a:p>
        </p:txBody>
      </p:sp>
    </p:spTree>
    <p:extLst>
      <p:ext uri="{BB962C8B-B14F-4D97-AF65-F5344CB8AC3E}">
        <p14:creationId xmlns:p14="http://schemas.microsoft.com/office/powerpoint/2010/main" val="94759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FE8D64B7-8515-8246-B06F-D1CD243AA021}" type="slidenum">
              <a:rPr lang="en-US"/>
              <a:pPr>
                <a:defRPr/>
              </a:pPr>
              <a:t>‹#›</a:t>
            </a:fld>
            <a:endParaRPr lang="en-US" dirty="0"/>
          </a:p>
        </p:txBody>
      </p:sp>
    </p:spTree>
    <p:extLst>
      <p:ext uri="{BB962C8B-B14F-4D97-AF65-F5344CB8AC3E}">
        <p14:creationId xmlns:p14="http://schemas.microsoft.com/office/powerpoint/2010/main" val="50743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9134E277-74DC-DE43-96E3-3197384D3902}" type="slidenum">
              <a:rPr lang="en-US"/>
              <a:pPr>
                <a:defRPr/>
              </a:pPr>
              <a:t>‹#›</a:t>
            </a:fld>
            <a:endParaRPr lang="en-US" dirty="0"/>
          </a:p>
        </p:txBody>
      </p:sp>
    </p:spTree>
    <p:extLst>
      <p:ext uri="{BB962C8B-B14F-4D97-AF65-F5344CB8AC3E}">
        <p14:creationId xmlns:p14="http://schemas.microsoft.com/office/powerpoint/2010/main" val="730632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1E7D749A-5575-B145-BD6D-7F1BA124A638}" type="slidenum">
              <a:rPr lang="en-US"/>
              <a:pPr>
                <a:defRPr/>
              </a:pPr>
              <a:t>‹#›</a:t>
            </a:fld>
            <a:endParaRPr lang="en-US" dirty="0"/>
          </a:p>
        </p:txBody>
      </p:sp>
    </p:spTree>
    <p:extLst>
      <p:ext uri="{BB962C8B-B14F-4D97-AF65-F5344CB8AC3E}">
        <p14:creationId xmlns:p14="http://schemas.microsoft.com/office/powerpoint/2010/main" val="43461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8BAF29C5-07C0-204B-8DEE-E97026771552}" type="slidenum">
              <a:rPr lang="en-US"/>
              <a:pPr>
                <a:defRPr/>
              </a:pPr>
              <a:t>‹#›</a:t>
            </a:fld>
            <a:endParaRPr lang="en-US" dirty="0"/>
          </a:p>
        </p:txBody>
      </p:sp>
    </p:spTree>
    <p:extLst>
      <p:ext uri="{BB962C8B-B14F-4D97-AF65-F5344CB8AC3E}">
        <p14:creationId xmlns:p14="http://schemas.microsoft.com/office/powerpoint/2010/main" val="151089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a:defRPr/>
            </a:lvl1pPr>
          </a:lstStyle>
          <a:p>
            <a:pPr>
              <a:defRPr/>
            </a:pPr>
            <a:fld id="{E71F30BA-D360-364F-87E2-D428106EC355}" type="slidenum">
              <a:rPr lang="en-US"/>
              <a:pPr>
                <a:defRPr/>
              </a:pPr>
              <a:t>‹#›</a:t>
            </a:fld>
            <a:endParaRPr lang="en-US" dirty="0"/>
          </a:p>
        </p:txBody>
      </p:sp>
    </p:spTree>
    <p:extLst>
      <p:ext uri="{BB962C8B-B14F-4D97-AF65-F5344CB8AC3E}">
        <p14:creationId xmlns:p14="http://schemas.microsoft.com/office/powerpoint/2010/main" val="977715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a:defRPr/>
            </a:lvl1pPr>
          </a:lstStyle>
          <a:p>
            <a:pPr>
              <a:defRPr/>
            </a:pPr>
            <a:fld id="{B7C543D7-F359-774B-AA05-EA69CE7BDDC2}" type="slidenum">
              <a:rPr lang="en-US"/>
              <a:pPr>
                <a:defRPr/>
              </a:pPr>
              <a:t>‹#›</a:t>
            </a:fld>
            <a:endParaRPr lang="en-US" dirty="0"/>
          </a:p>
        </p:txBody>
      </p:sp>
    </p:spTree>
    <p:extLst>
      <p:ext uri="{BB962C8B-B14F-4D97-AF65-F5344CB8AC3E}">
        <p14:creationId xmlns:p14="http://schemas.microsoft.com/office/powerpoint/2010/main" val="2068588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a:defRPr/>
            </a:lvl1pPr>
          </a:lstStyle>
          <a:p>
            <a:pPr>
              <a:defRPr/>
            </a:pPr>
            <a:fld id="{D8E2D9F6-DD99-504D-AE72-C253E0C9CFB6}" type="slidenum">
              <a:rPr lang="en-US"/>
              <a:pPr>
                <a:defRPr/>
              </a:pPr>
              <a:t>‹#›</a:t>
            </a:fld>
            <a:endParaRPr lang="en-US" dirty="0"/>
          </a:p>
        </p:txBody>
      </p:sp>
    </p:spTree>
    <p:extLst>
      <p:ext uri="{BB962C8B-B14F-4D97-AF65-F5344CB8AC3E}">
        <p14:creationId xmlns:p14="http://schemas.microsoft.com/office/powerpoint/2010/main" val="1151704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a:defRPr/>
            </a:lvl1pPr>
          </a:lstStyle>
          <a:p>
            <a:pPr>
              <a:defRPr/>
            </a:pPr>
            <a:fld id="{FEB07AA2-FCFE-3146-9D9C-E545A0B2A68E}" type="slidenum">
              <a:rPr lang="en-US"/>
              <a:pPr>
                <a:defRPr/>
              </a:pPr>
              <a:t>‹#›</a:t>
            </a:fld>
            <a:endParaRPr lang="en-US" dirty="0"/>
          </a:p>
        </p:txBody>
      </p:sp>
    </p:spTree>
    <p:extLst>
      <p:ext uri="{BB962C8B-B14F-4D97-AF65-F5344CB8AC3E}">
        <p14:creationId xmlns:p14="http://schemas.microsoft.com/office/powerpoint/2010/main" val="1425656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@2016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15486290-7ADB-6049-BFC3-5987E4AA2466}" type="slidenum">
              <a:rPr lang="en-US"/>
              <a:pPr>
                <a:defRPr/>
              </a:pPr>
              <a:t>‹#›</a:t>
            </a:fld>
            <a:endParaRPr lang="en-US" dirty="0"/>
          </a:p>
        </p:txBody>
      </p:sp>
    </p:spTree>
    <p:extLst>
      <p:ext uri="{BB962C8B-B14F-4D97-AF65-F5344CB8AC3E}">
        <p14:creationId xmlns:p14="http://schemas.microsoft.com/office/powerpoint/2010/main" val="180303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FE99D973-AE5A-B048-8E65-6EB4EA9700F7}" type="slidenum">
              <a:rPr lang="en-US"/>
              <a:pPr>
                <a:defRPr/>
              </a:pPr>
              <a:t>‹#›</a:t>
            </a:fld>
            <a:endParaRPr lang="en-US" dirty="0"/>
          </a:p>
        </p:txBody>
      </p:sp>
    </p:spTree>
    <p:extLst>
      <p:ext uri="{BB962C8B-B14F-4D97-AF65-F5344CB8AC3E}">
        <p14:creationId xmlns:p14="http://schemas.microsoft.com/office/powerpoint/2010/main" val="987210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@2016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89F08FC3-BCBF-0F4C-9CB1-FCAE3BBB33A6}" type="slidenum">
              <a:rPr lang="en-US"/>
              <a:pPr>
                <a:defRPr/>
              </a:pPr>
              <a:t>‹#›</a:t>
            </a:fld>
            <a:endParaRPr lang="en-US" dirty="0"/>
          </a:p>
        </p:txBody>
      </p:sp>
    </p:spTree>
    <p:extLst>
      <p:ext uri="{BB962C8B-B14F-4D97-AF65-F5344CB8AC3E}">
        <p14:creationId xmlns:p14="http://schemas.microsoft.com/office/powerpoint/2010/main" val="47177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C1A6E974-EFDD-7547-A4A9-06C0CADCFD2F}" type="slidenum">
              <a:rPr lang="en-US"/>
              <a:pPr>
                <a:defRPr/>
              </a:pPr>
              <a:t>‹#›</a:t>
            </a:fld>
            <a:endParaRPr lang="en-US" dirty="0"/>
          </a:p>
        </p:txBody>
      </p:sp>
    </p:spTree>
    <p:extLst>
      <p:ext uri="{BB962C8B-B14F-4D97-AF65-F5344CB8AC3E}">
        <p14:creationId xmlns:p14="http://schemas.microsoft.com/office/powerpoint/2010/main" val="1531292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AF8F87E8-3F5A-5642-BE3E-A23FF78B059D}" type="slidenum">
              <a:rPr lang="en-US"/>
              <a:pPr>
                <a:defRPr/>
              </a:pPr>
              <a:t>‹#›</a:t>
            </a:fld>
            <a:endParaRPr lang="en-US" dirty="0"/>
          </a:p>
        </p:txBody>
      </p:sp>
    </p:spTree>
    <p:extLst>
      <p:ext uri="{BB962C8B-B14F-4D97-AF65-F5344CB8AC3E}">
        <p14:creationId xmlns:p14="http://schemas.microsoft.com/office/powerpoint/2010/main" val="982282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eaLnBrk="0" hangingPunct="0">
              <a:defRPr sz="95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BBF4E7C6-F803-0A49-82F8-1D9077A4797B}" type="slidenum">
              <a:rPr lang="en-US"/>
              <a:pPr>
                <a:defRPr/>
              </a:pPr>
              <a:t>‹#›</a:t>
            </a:fld>
            <a:endParaRPr lang="en-US" dirty="0"/>
          </a:p>
        </p:txBody>
      </p:sp>
    </p:spTree>
    <p:extLst>
      <p:ext uri="{BB962C8B-B14F-4D97-AF65-F5344CB8AC3E}">
        <p14:creationId xmlns:p14="http://schemas.microsoft.com/office/powerpoint/2010/main" val="548278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eaLnBrk="0" hangingPunct="0">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97036723-750A-F748-B589-00ADC2F172BA}" type="slidenum">
              <a:rPr lang="en-US"/>
              <a:pPr>
                <a:defRPr/>
              </a:pPr>
              <a:t>‹#›</a:t>
            </a:fld>
            <a:endParaRPr lang="en-US" dirty="0"/>
          </a:p>
        </p:txBody>
      </p:sp>
    </p:spTree>
    <p:extLst>
      <p:ext uri="{BB962C8B-B14F-4D97-AF65-F5344CB8AC3E}">
        <p14:creationId xmlns:p14="http://schemas.microsoft.com/office/powerpoint/2010/main" val="5942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eaLnBrk="0" hangingPunct="0">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8F213F1B-B96E-444E-B7FC-215502840F06}" type="slidenum">
              <a:rPr lang="en-US"/>
              <a:pPr>
                <a:defRPr/>
              </a:pPr>
              <a:t>‹#›</a:t>
            </a:fld>
            <a:endParaRPr lang="en-US" dirty="0"/>
          </a:p>
        </p:txBody>
      </p:sp>
    </p:spTree>
    <p:extLst>
      <p:ext uri="{BB962C8B-B14F-4D97-AF65-F5344CB8AC3E}">
        <p14:creationId xmlns:p14="http://schemas.microsoft.com/office/powerpoint/2010/main" val="235643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eaLnBrk="0" hangingPunct="0">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C81B6FB5-7E30-5541-BF7A-19B9AC31D0E2}" type="slidenum">
              <a:rPr lang="en-US"/>
              <a:pPr>
                <a:defRPr/>
              </a:pPr>
              <a:t>‹#›</a:t>
            </a:fld>
            <a:endParaRPr lang="en-US" dirty="0"/>
          </a:p>
        </p:txBody>
      </p:sp>
    </p:spTree>
    <p:extLst>
      <p:ext uri="{BB962C8B-B14F-4D97-AF65-F5344CB8AC3E}">
        <p14:creationId xmlns:p14="http://schemas.microsoft.com/office/powerpoint/2010/main" val="494627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eaLnBrk="0" hangingPunct="0">
              <a:defRPr/>
            </a:lvl1pPr>
          </a:lstStyle>
          <a:p>
            <a:pPr>
              <a:defRPr/>
            </a:pPr>
            <a:r>
              <a:rPr lang="en-US" dirty="0"/>
              <a:t>@2016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5A670852-B6BE-A349-9ED4-D44D9D08C406}" type="slidenum">
              <a:rPr lang="en-US"/>
              <a:pPr>
                <a:defRPr/>
              </a:pPr>
              <a:t>‹#›</a:t>
            </a:fld>
            <a:endParaRPr lang="en-US" dirty="0"/>
          </a:p>
        </p:txBody>
      </p:sp>
    </p:spTree>
    <p:extLst>
      <p:ext uri="{BB962C8B-B14F-4D97-AF65-F5344CB8AC3E}">
        <p14:creationId xmlns:p14="http://schemas.microsoft.com/office/powerpoint/2010/main" val="293564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eaLnBrk="0" hangingPunct="0">
              <a:defRPr/>
            </a:lvl1pPr>
          </a:lstStyle>
          <a:p>
            <a:pPr>
              <a:defRPr/>
            </a:pPr>
            <a:r>
              <a:rPr lang="en-US" dirty="0"/>
              <a:t>@2016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BFD93F98-5A0A-0649-84C7-5BF6B8306E28}" type="slidenum">
              <a:rPr lang="en-US"/>
              <a:pPr>
                <a:defRPr/>
              </a:pPr>
              <a:t>‹#›</a:t>
            </a:fld>
            <a:endParaRPr lang="en-US" dirty="0"/>
          </a:p>
        </p:txBody>
      </p:sp>
    </p:spTree>
    <p:extLst>
      <p:ext uri="{BB962C8B-B14F-4D97-AF65-F5344CB8AC3E}">
        <p14:creationId xmlns:p14="http://schemas.microsoft.com/office/powerpoint/2010/main" val="1171706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eaLnBrk="0" hangingPunct="0">
              <a:defRPr/>
            </a:lvl1pPr>
          </a:lstStyle>
          <a:p>
            <a:pPr>
              <a:defRPr/>
            </a:pPr>
            <a:r>
              <a:rPr lang="en-US" dirty="0"/>
              <a:t>@2016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7974B9F2-2FA3-7A48-BDFA-FBD164E9326E}" type="slidenum">
              <a:rPr lang="en-US"/>
              <a:pPr>
                <a:defRPr/>
              </a:pPr>
              <a:t>‹#›</a:t>
            </a:fld>
            <a:endParaRPr lang="en-US" dirty="0"/>
          </a:p>
        </p:txBody>
      </p:sp>
    </p:spTree>
    <p:extLst>
      <p:ext uri="{BB962C8B-B14F-4D97-AF65-F5344CB8AC3E}">
        <p14:creationId xmlns:p14="http://schemas.microsoft.com/office/powerpoint/2010/main" val="45163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CC5F479F-2B8C-FE40-B00A-BDBD1EB3A670}" type="slidenum">
              <a:rPr lang="en-US"/>
              <a:pPr>
                <a:defRPr/>
              </a:pPr>
              <a:t>‹#›</a:t>
            </a:fld>
            <a:endParaRPr lang="en-US" dirty="0"/>
          </a:p>
        </p:txBody>
      </p:sp>
    </p:spTree>
    <p:extLst>
      <p:ext uri="{BB962C8B-B14F-4D97-AF65-F5344CB8AC3E}">
        <p14:creationId xmlns:p14="http://schemas.microsoft.com/office/powerpoint/2010/main" val="584821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3CAA222A-9F1D-E243-A4C4-92C7DBBFB11A}" type="slidenum">
              <a:rPr lang="en-US"/>
              <a:pPr>
                <a:defRPr/>
              </a:pPr>
              <a:t>‹#›</a:t>
            </a:fld>
            <a:endParaRPr lang="en-US" dirty="0"/>
          </a:p>
        </p:txBody>
      </p:sp>
    </p:spTree>
    <p:extLst>
      <p:ext uri="{BB962C8B-B14F-4D97-AF65-F5344CB8AC3E}">
        <p14:creationId xmlns:p14="http://schemas.microsoft.com/office/powerpoint/2010/main" val="1372033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D3909F20-4CE2-E248-8CE1-ED8510EE6E22}" type="slidenum">
              <a:rPr lang="en-US"/>
              <a:pPr>
                <a:defRPr/>
              </a:pPr>
              <a:t>‹#›</a:t>
            </a:fld>
            <a:endParaRPr lang="en-US" dirty="0"/>
          </a:p>
        </p:txBody>
      </p:sp>
    </p:spTree>
    <p:extLst>
      <p:ext uri="{BB962C8B-B14F-4D97-AF65-F5344CB8AC3E}">
        <p14:creationId xmlns:p14="http://schemas.microsoft.com/office/powerpoint/2010/main" val="95918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eaLnBrk="0" hangingPunct="0">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13FF9C4A-456D-D44D-8DB5-AE584DBFC3CC}" type="slidenum">
              <a:rPr lang="en-US"/>
              <a:pPr>
                <a:defRPr/>
              </a:pPr>
              <a:t>‹#›</a:t>
            </a:fld>
            <a:endParaRPr lang="en-US" dirty="0"/>
          </a:p>
        </p:txBody>
      </p:sp>
    </p:spTree>
    <p:extLst>
      <p:ext uri="{BB962C8B-B14F-4D97-AF65-F5344CB8AC3E}">
        <p14:creationId xmlns:p14="http://schemas.microsoft.com/office/powerpoint/2010/main" val="1495628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eaLnBrk="0" hangingPunct="0">
              <a:defRPr/>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05B7C005-A8B5-A04F-A88D-5EAD8ECBD663}" type="slidenum">
              <a:rPr lang="en-US"/>
              <a:pPr>
                <a:defRPr/>
              </a:pPr>
              <a:t>‹#›</a:t>
            </a:fld>
            <a:endParaRPr lang="en-US" dirty="0"/>
          </a:p>
        </p:txBody>
      </p:sp>
    </p:spTree>
    <p:extLst>
      <p:ext uri="{BB962C8B-B14F-4D97-AF65-F5344CB8AC3E}">
        <p14:creationId xmlns:p14="http://schemas.microsoft.com/office/powerpoint/2010/main" val="737237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0F717ADD-F80B-0D44-B997-86DBC978A73C}" type="slidenum">
              <a:rPr lang="en-US"/>
              <a:pPr>
                <a:defRPr/>
              </a:pPr>
              <a:t>‹#›</a:t>
            </a:fld>
            <a:endParaRPr lang="en-US" dirty="0"/>
          </a:p>
        </p:txBody>
      </p:sp>
    </p:spTree>
    <p:extLst>
      <p:ext uri="{BB962C8B-B14F-4D97-AF65-F5344CB8AC3E}">
        <p14:creationId xmlns:p14="http://schemas.microsoft.com/office/powerpoint/2010/main" val="1917502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57832498-C5A9-FE4C-88E7-9640F4766DF3}" type="slidenum">
              <a:rPr lang="en-US"/>
              <a:pPr>
                <a:defRPr/>
              </a:pPr>
              <a:t>‹#›</a:t>
            </a:fld>
            <a:endParaRPr lang="en-US" dirty="0"/>
          </a:p>
        </p:txBody>
      </p:sp>
    </p:spTree>
    <p:extLst>
      <p:ext uri="{BB962C8B-B14F-4D97-AF65-F5344CB8AC3E}">
        <p14:creationId xmlns:p14="http://schemas.microsoft.com/office/powerpoint/2010/main" val="185107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ED76952E-2441-0341-9A5A-57F44C161A6B}" type="slidenum">
              <a:rPr lang="en-US"/>
              <a:pPr>
                <a:defRPr/>
              </a:pPr>
              <a:t>‹#›</a:t>
            </a:fld>
            <a:endParaRPr lang="en-US" dirty="0"/>
          </a:p>
        </p:txBody>
      </p:sp>
    </p:spTree>
    <p:extLst>
      <p:ext uri="{BB962C8B-B14F-4D97-AF65-F5344CB8AC3E}">
        <p14:creationId xmlns:p14="http://schemas.microsoft.com/office/powerpoint/2010/main" val="1549969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9FAF4ED9-12DB-EB40-8BC0-2CA5746CF702}" type="slidenum">
              <a:rPr lang="en-US"/>
              <a:pPr>
                <a:defRPr/>
              </a:pPr>
              <a:t>‹#›</a:t>
            </a:fld>
            <a:endParaRPr lang="en-US" dirty="0"/>
          </a:p>
        </p:txBody>
      </p:sp>
    </p:spTree>
    <p:extLst>
      <p:ext uri="{BB962C8B-B14F-4D97-AF65-F5344CB8AC3E}">
        <p14:creationId xmlns:p14="http://schemas.microsoft.com/office/powerpoint/2010/main" val="1361319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0322C772-CAF8-3348-943A-0E678018F9B6}" type="slidenum">
              <a:rPr lang="en-US"/>
              <a:pPr>
                <a:defRPr/>
              </a:pPr>
              <a:t>‹#›</a:t>
            </a:fld>
            <a:endParaRPr lang="en-US" dirty="0"/>
          </a:p>
        </p:txBody>
      </p:sp>
    </p:spTree>
    <p:extLst>
      <p:ext uri="{BB962C8B-B14F-4D97-AF65-F5344CB8AC3E}">
        <p14:creationId xmlns:p14="http://schemas.microsoft.com/office/powerpoint/2010/main" val="411574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1644BA02-168B-514A-975C-4B2B805215D6}" type="slidenum">
              <a:rPr lang="en-US"/>
              <a:pPr>
                <a:defRPr/>
              </a:pPr>
              <a:t>‹#›</a:t>
            </a:fld>
            <a:endParaRPr lang="en-US" dirty="0"/>
          </a:p>
        </p:txBody>
      </p:sp>
    </p:spTree>
    <p:extLst>
      <p:ext uri="{BB962C8B-B14F-4D97-AF65-F5344CB8AC3E}">
        <p14:creationId xmlns:p14="http://schemas.microsoft.com/office/powerpoint/2010/main" val="28036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a:defRPr/>
            </a:lvl1pPr>
          </a:lstStyle>
          <a:p>
            <a:pPr>
              <a:defRPr/>
            </a:pPr>
            <a:fld id="{321EE9B5-B36E-B149-A019-3F84DFF6C700}" type="slidenum">
              <a:rPr lang="en-US"/>
              <a:pPr>
                <a:defRPr/>
              </a:pPr>
              <a:t>‹#›</a:t>
            </a:fld>
            <a:endParaRPr lang="en-US" dirty="0"/>
          </a:p>
        </p:txBody>
      </p:sp>
    </p:spTree>
    <p:extLst>
      <p:ext uri="{BB962C8B-B14F-4D97-AF65-F5344CB8AC3E}">
        <p14:creationId xmlns:p14="http://schemas.microsoft.com/office/powerpoint/2010/main" val="667352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FD0D9EF6-C439-0744-B36F-F9BD32D04508}" type="slidenum">
              <a:rPr lang="en-US"/>
              <a:pPr>
                <a:defRPr/>
              </a:pPr>
              <a:t>‹#›</a:t>
            </a:fld>
            <a:endParaRPr lang="en-US" dirty="0"/>
          </a:p>
        </p:txBody>
      </p:sp>
    </p:spTree>
    <p:extLst>
      <p:ext uri="{BB962C8B-B14F-4D97-AF65-F5344CB8AC3E}">
        <p14:creationId xmlns:p14="http://schemas.microsoft.com/office/powerpoint/2010/main" val="529198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defTabSz="609585" eaLnBrk="1" fontAlgn="auto" hangingPunct="1">
              <a:spcBef>
                <a:spcPts val="0"/>
              </a:spcBef>
              <a:spcAft>
                <a:spcPts val="0"/>
              </a:spcAft>
              <a:defRPr dirty="0">
                <a:solidFill>
                  <a:srgbClr val="004B8D"/>
                </a:solidFill>
                <a:latin typeface="Helvetica"/>
                <a:ea typeface=""/>
              </a:defRPr>
            </a:lvl1pPr>
          </a:lstStyle>
          <a:p>
            <a:pPr>
              <a:defRPr/>
            </a:pPr>
            <a:endParaRPr lang="en-US" dirty="0"/>
          </a:p>
        </p:txBody>
      </p:sp>
      <p:sp>
        <p:nvSpPr>
          <p:cNvPr id="6" name="Footer Placeholder 4"/>
          <p:cNvSpPr>
            <a:spLocks noGrp="1"/>
          </p:cNvSpPr>
          <p:nvPr>
            <p:ph type="ftr" sz="quarter" idx="11"/>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MS PGothic" charset="-128"/>
              </a:defRPr>
            </a:lvl1pPr>
          </a:lstStyle>
          <a:p>
            <a:pPr>
              <a:defRPr/>
            </a:pPr>
            <a:fld id="{66BBF28B-6353-704D-80EE-FF25F32325CF}" type="slidenum">
              <a:rPr lang="en-US"/>
              <a:pPr>
                <a:defRPr/>
              </a:pPr>
              <a:t>‹#›</a:t>
            </a:fld>
            <a:endParaRPr lang="en-US" dirty="0"/>
          </a:p>
        </p:txBody>
      </p:sp>
    </p:spTree>
    <p:extLst>
      <p:ext uri="{BB962C8B-B14F-4D97-AF65-F5344CB8AC3E}">
        <p14:creationId xmlns:p14="http://schemas.microsoft.com/office/powerpoint/2010/main" val="1507978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defTabSz="609585" eaLnBrk="1" fontAlgn="auto" hangingPunct="1">
              <a:spcBef>
                <a:spcPts val="0"/>
              </a:spcBef>
              <a:spcAft>
                <a:spcPts val="0"/>
              </a:spcAft>
              <a:defRPr dirty="0">
                <a:solidFill>
                  <a:srgbClr val="004B8D"/>
                </a:solidFill>
                <a:latin typeface="Helvetica"/>
                <a:ea typeface=""/>
              </a:defRPr>
            </a:lvl1pPr>
          </a:lstStyle>
          <a:p>
            <a:pPr>
              <a:defRPr/>
            </a:pPr>
            <a:endParaRPr lang="en-US" dirty="0"/>
          </a:p>
        </p:txBody>
      </p:sp>
      <p:sp>
        <p:nvSpPr>
          <p:cNvPr id="6" name="Footer Placeholder 4"/>
          <p:cNvSpPr>
            <a:spLocks noGrp="1"/>
          </p:cNvSpPr>
          <p:nvPr>
            <p:ph type="ftr" sz="quarter" idx="11"/>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MS PGothic" charset="-128"/>
              </a:defRPr>
            </a:lvl1pPr>
          </a:lstStyle>
          <a:p>
            <a:pPr>
              <a:defRPr/>
            </a:pPr>
            <a:fld id="{C29434CF-8EB3-484C-9A97-51C16E1364BB}" type="slidenum">
              <a:rPr lang="en-US"/>
              <a:pPr>
                <a:defRPr/>
              </a:pPr>
              <a:t>‹#›</a:t>
            </a:fld>
            <a:endParaRPr lang="en-US" dirty="0"/>
          </a:p>
        </p:txBody>
      </p:sp>
    </p:spTree>
    <p:extLst>
      <p:ext uri="{BB962C8B-B14F-4D97-AF65-F5344CB8AC3E}">
        <p14:creationId xmlns:p14="http://schemas.microsoft.com/office/powerpoint/2010/main" val="2143122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B617224B-C4C2-8041-8D2C-FD83ACC2AD49}" type="slidenum">
              <a:rPr lang="en-US"/>
              <a:pPr>
                <a:defRPr/>
              </a:pPr>
              <a:t>‹#›</a:t>
            </a:fld>
            <a:endParaRPr lang="en-US" dirty="0"/>
          </a:p>
        </p:txBody>
      </p:sp>
    </p:spTree>
    <p:extLst>
      <p:ext uri="{BB962C8B-B14F-4D97-AF65-F5344CB8AC3E}">
        <p14:creationId xmlns:p14="http://schemas.microsoft.com/office/powerpoint/2010/main" val="1870836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64782461-21B6-5649-9EFA-2843A0CAB535}" type="slidenum">
              <a:rPr lang="en-US"/>
              <a:pPr>
                <a:defRPr/>
              </a:pPr>
              <a:t>‹#›</a:t>
            </a:fld>
            <a:endParaRPr lang="en-US" dirty="0"/>
          </a:p>
        </p:txBody>
      </p:sp>
    </p:spTree>
    <p:extLst>
      <p:ext uri="{BB962C8B-B14F-4D97-AF65-F5344CB8AC3E}">
        <p14:creationId xmlns:p14="http://schemas.microsoft.com/office/powerpoint/2010/main" val="18327275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E936C661-8B93-DC4E-A2AF-416352133596}" type="slidenum">
              <a:rPr lang="en-US"/>
              <a:pPr>
                <a:defRPr/>
              </a:pPr>
              <a:t>‹#›</a:t>
            </a:fld>
            <a:endParaRPr lang="en-US" dirty="0"/>
          </a:p>
        </p:txBody>
      </p:sp>
    </p:spTree>
    <p:extLst>
      <p:ext uri="{BB962C8B-B14F-4D97-AF65-F5344CB8AC3E}">
        <p14:creationId xmlns:p14="http://schemas.microsoft.com/office/powerpoint/2010/main" val="1293748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5DD99BA5-D94A-B348-AA1F-86F30D9505FA}" type="slidenum">
              <a:rPr lang="en-US"/>
              <a:pPr>
                <a:defRPr/>
              </a:pPr>
              <a:t>‹#›</a:t>
            </a:fld>
            <a:endParaRPr lang="en-US" dirty="0"/>
          </a:p>
        </p:txBody>
      </p:sp>
    </p:spTree>
    <p:extLst>
      <p:ext uri="{BB962C8B-B14F-4D97-AF65-F5344CB8AC3E}">
        <p14:creationId xmlns:p14="http://schemas.microsoft.com/office/powerpoint/2010/main" val="761315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CF0F8CF1-B851-9748-855D-5E1EE2817C77}" type="slidenum">
              <a:rPr lang="en-US"/>
              <a:pPr>
                <a:defRPr/>
              </a:pPr>
              <a:t>‹#›</a:t>
            </a:fld>
            <a:endParaRPr lang="en-US" dirty="0"/>
          </a:p>
        </p:txBody>
      </p:sp>
    </p:spTree>
    <p:extLst>
      <p:ext uri="{BB962C8B-B14F-4D97-AF65-F5344CB8AC3E}">
        <p14:creationId xmlns:p14="http://schemas.microsoft.com/office/powerpoint/2010/main" val="719384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842F3F56-80DF-AC4F-AF4E-B4C01CE39EBA}" type="slidenum">
              <a:rPr lang="en-US"/>
              <a:pPr>
                <a:defRPr/>
              </a:pPr>
              <a:t>‹#›</a:t>
            </a:fld>
            <a:endParaRPr lang="en-US" dirty="0"/>
          </a:p>
        </p:txBody>
      </p:sp>
    </p:spTree>
    <p:extLst>
      <p:ext uri="{BB962C8B-B14F-4D97-AF65-F5344CB8AC3E}">
        <p14:creationId xmlns:p14="http://schemas.microsoft.com/office/powerpoint/2010/main" val="356778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FA5EEB54-F66C-7F4B-BC95-EFE63793DD81}" type="slidenum">
              <a:rPr lang="en-US"/>
              <a:pPr>
                <a:defRPr/>
              </a:pPr>
              <a:t>‹#›</a:t>
            </a:fld>
            <a:endParaRPr lang="en-US" dirty="0"/>
          </a:p>
        </p:txBody>
      </p:sp>
    </p:spTree>
    <p:extLst>
      <p:ext uri="{BB962C8B-B14F-4D97-AF65-F5344CB8AC3E}">
        <p14:creationId xmlns:p14="http://schemas.microsoft.com/office/powerpoint/2010/main" val="60973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a:defRPr/>
            </a:lvl1pPr>
          </a:lstStyle>
          <a:p>
            <a:pPr>
              <a:defRPr/>
            </a:pPr>
            <a:fld id="{7BB9B644-27A2-C54A-BF71-0CC5F8772D0C}" type="slidenum">
              <a:rPr lang="en-US"/>
              <a:pPr>
                <a:defRPr/>
              </a:pPr>
              <a:t>‹#›</a:t>
            </a:fld>
            <a:endParaRPr lang="en-US" dirty="0"/>
          </a:p>
        </p:txBody>
      </p:sp>
    </p:spTree>
    <p:extLst>
      <p:ext uri="{BB962C8B-B14F-4D97-AF65-F5344CB8AC3E}">
        <p14:creationId xmlns:p14="http://schemas.microsoft.com/office/powerpoint/2010/main" val="6325300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41EDCCA7-2A8A-1E4C-929F-6F4394E14AF0}" type="slidenum">
              <a:rPr lang="en-US"/>
              <a:pPr>
                <a:defRPr/>
              </a:pPr>
              <a:t>‹#›</a:t>
            </a:fld>
            <a:endParaRPr lang="en-US" dirty="0"/>
          </a:p>
        </p:txBody>
      </p:sp>
    </p:spTree>
    <p:extLst>
      <p:ext uri="{BB962C8B-B14F-4D97-AF65-F5344CB8AC3E}">
        <p14:creationId xmlns:p14="http://schemas.microsoft.com/office/powerpoint/2010/main" val="93728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B2A96B67-6838-3447-B4E1-DB7AF97EC70C}" type="slidenum">
              <a:rPr lang="en-US"/>
              <a:pPr>
                <a:defRPr/>
              </a:pPr>
              <a:t>‹#›</a:t>
            </a:fld>
            <a:endParaRPr lang="en-US" dirty="0"/>
          </a:p>
        </p:txBody>
      </p:sp>
    </p:spTree>
    <p:extLst>
      <p:ext uri="{BB962C8B-B14F-4D97-AF65-F5344CB8AC3E}">
        <p14:creationId xmlns:p14="http://schemas.microsoft.com/office/powerpoint/2010/main" val="11958065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defTabSz="609585" eaLnBrk="1" fontAlgn="auto" hangingPunct="1">
              <a:spcBef>
                <a:spcPts val="0"/>
              </a:spcBef>
              <a:spcAft>
                <a:spcPts val="0"/>
              </a:spcAft>
              <a:defRPr dirty="0">
                <a:solidFill>
                  <a:srgbClr val="004B8D"/>
                </a:solidFill>
                <a:latin typeface="Helvetica"/>
                <a:ea typeface=""/>
              </a:defRPr>
            </a:lvl1pPr>
          </a:lstStyle>
          <a:p>
            <a:pPr>
              <a:defRPr/>
            </a:pPr>
            <a:endParaRPr lang="en-US" dirty="0"/>
          </a:p>
        </p:txBody>
      </p:sp>
      <p:sp>
        <p:nvSpPr>
          <p:cNvPr id="6" name="Footer Placeholder 4"/>
          <p:cNvSpPr>
            <a:spLocks noGrp="1"/>
          </p:cNvSpPr>
          <p:nvPr>
            <p:ph type="ftr" sz="quarter" idx="11"/>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MS PGothic" charset="-128"/>
              </a:defRPr>
            </a:lvl1pPr>
          </a:lstStyle>
          <a:p>
            <a:pPr>
              <a:defRPr/>
            </a:pPr>
            <a:fld id="{312FDFB1-F95C-AE47-AB6A-024BA0E68C87}" type="slidenum">
              <a:rPr lang="en-US"/>
              <a:pPr>
                <a:defRPr/>
              </a:pPr>
              <a:t>‹#›</a:t>
            </a:fld>
            <a:endParaRPr lang="en-US" dirty="0"/>
          </a:p>
        </p:txBody>
      </p:sp>
    </p:spTree>
    <p:extLst>
      <p:ext uri="{BB962C8B-B14F-4D97-AF65-F5344CB8AC3E}">
        <p14:creationId xmlns:p14="http://schemas.microsoft.com/office/powerpoint/2010/main" val="17682634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defTabSz="609585" eaLnBrk="1" fontAlgn="auto" hangingPunct="1">
              <a:spcBef>
                <a:spcPts val="0"/>
              </a:spcBef>
              <a:spcAft>
                <a:spcPts val="0"/>
              </a:spcAft>
              <a:defRPr dirty="0">
                <a:solidFill>
                  <a:srgbClr val="004B8D"/>
                </a:solidFill>
                <a:latin typeface="Helvetica"/>
                <a:ea typeface=""/>
              </a:defRPr>
            </a:lvl1pPr>
          </a:lstStyle>
          <a:p>
            <a:pPr>
              <a:defRPr/>
            </a:pPr>
            <a:endParaRPr lang="en-US" dirty="0"/>
          </a:p>
        </p:txBody>
      </p:sp>
      <p:sp>
        <p:nvSpPr>
          <p:cNvPr id="6" name="Footer Placeholder 4"/>
          <p:cNvSpPr>
            <a:spLocks noGrp="1"/>
          </p:cNvSpPr>
          <p:nvPr>
            <p:ph type="ftr" sz="quarter" idx="11"/>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MS PGothic" charset="-128"/>
              </a:defRPr>
            </a:lvl1pPr>
          </a:lstStyle>
          <a:p>
            <a:pPr>
              <a:defRPr/>
            </a:pPr>
            <a:fld id="{4E43A2E6-21DA-9245-A5D3-B75E9EE0820E}" type="slidenum">
              <a:rPr lang="en-US"/>
              <a:pPr>
                <a:defRPr/>
              </a:pPr>
              <a:t>‹#›</a:t>
            </a:fld>
            <a:endParaRPr lang="en-US" dirty="0"/>
          </a:p>
        </p:txBody>
      </p:sp>
    </p:spTree>
    <p:extLst>
      <p:ext uri="{BB962C8B-B14F-4D97-AF65-F5344CB8AC3E}">
        <p14:creationId xmlns:p14="http://schemas.microsoft.com/office/powerpoint/2010/main" val="177361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44C75FD7-0B38-D54D-9B94-9F47349FA606}" type="slidenum">
              <a:rPr lang="en-US"/>
              <a:pPr>
                <a:defRPr/>
              </a:pPr>
              <a:t>‹#›</a:t>
            </a:fld>
            <a:endParaRPr lang="en-US" dirty="0"/>
          </a:p>
        </p:txBody>
      </p:sp>
    </p:spTree>
    <p:extLst>
      <p:ext uri="{BB962C8B-B14F-4D97-AF65-F5344CB8AC3E}">
        <p14:creationId xmlns:p14="http://schemas.microsoft.com/office/powerpoint/2010/main" val="2025880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D7134EBB-4938-C745-AFBC-27D035FDB8B5}" type="slidenum">
              <a:rPr lang="en-US"/>
              <a:pPr>
                <a:defRPr/>
              </a:pPr>
              <a:t>‹#›</a:t>
            </a:fld>
            <a:endParaRPr lang="en-US" dirty="0"/>
          </a:p>
        </p:txBody>
      </p:sp>
    </p:spTree>
    <p:extLst>
      <p:ext uri="{BB962C8B-B14F-4D97-AF65-F5344CB8AC3E}">
        <p14:creationId xmlns:p14="http://schemas.microsoft.com/office/powerpoint/2010/main" val="11357422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CA851BA9-7438-CB41-BBB5-0D61183FC2BB}" type="slidenum">
              <a:rPr lang="en-US"/>
              <a:pPr>
                <a:defRPr/>
              </a:pPr>
              <a:t>‹#›</a:t>
            </a:fld>
            <a:endParaRPr lang="en-US" dirty="0"/>
          </a:p>
        </p:txBody>
      </p:sp>
    </p:spTree>
    <p:extLst>
      <p:ext uri="{BB962C8B-B14F-4D97-AF65-F5344CB8AC3E}">
        <p14:creationId xmlns:p14="http://schemas.microsoft.com/office/powerpoint/2010/main" val="1585189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0FA13B50-12B7-5140-A82A-394356C0C2AB}" type="slidenum">
              <a:rPr lang="en-US"/>
              <a:pPr>
                <a:defRPr/>
              </a:pPr>
              <a:t>‹#›</a:t>
            </a:fld>
            <a:endParaRPr lang="en-US" dirty="0"/>
          </a:p>
        </p:txBody>
      </p:sp>
    </p:spTree>
    <p:extLst>
      <p:ext uri="{BB962C8B-B14F-4D97-AF65-F5344CB8AC3E}">
        <p14:creationId xmlns:p14="http://schemas.microsoft.com/office/powerpoint/2010/main" val="6053817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AD807A93-6E1C-D04A-AB5F-10865DADC7FD}" type="slidenum">
              <a:rPr lang="en-US"/>
              <a:pPr>
                <a:defRPr/>
              </a:pPr>
              <a:t>‹#›</a:t>
            </a:fld>
            <a:endParaRPr lang="en-US" dirty="0"/>
          </a:p>
        </p:txBody>
      </p:sp>
    </p:spTree>
    <p:extLst>
      <p:ext uri="{BB962C8B-B14F-4D97-AF65-F5344CB8AC3E}">
        <p14:creationId xmlns:p14="http://schemas.microsoft.com/office/powerpoint/2010/main" val="20214565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66540810-8955-1D49-BC0D-D504C7B29BC1}" type="slidenum">
              <a:rPr lang="en-US"/>
              <a:pPr>
                <a:defRPr/>
              </a:pPr>
              <a:t>‹#›</a:t>
            </a:fld>
            <a:endParaRPr lang="en-US" dirty="0"/>
          </a:p>
        </p:txBody>
      </p:sp>
    </p:spTree>
    <p:extLst>
      <p:ext uri="{BB962C8B-B14F-4D97-AF65-F5344CB8AC3E}">
        <p14:creationId xmlns:p14="http://schemas.microsoft.com/office/powerpoint/2010/main" val="142954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a:defRPr/>
            </a:lvl1pPr>
          </a:lstStyle>
          <a:p>
            <a:pPr>
              <a:defRPr/>
            </a:pPr>
            <a:fld id="{E5B91BDE-F38C-A643-A86F-2370B2CB3149}" type="slidenum">
              <a:rPr lang="en-US"/>
              <a:pPr>
                <a:defRPr/>
              </a:pPr>
              <a:t>‹#›</a:t>
            </a:fld>
            <a:endParaRPr lang="en-US" dirty="0"/>
          </a:p>
        </p:txBody>
      </p:sp>
    </p:spTree>
    <p:extLst>
      <p:ext uri="{BB962C8B-B14F-4D97-AF65-F5344CB8AC3E}">
        <p14:creationId xmlns:p14="http://schemas.microsoft.com/office/powerpoint/2010/main" val="8888170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BCFB4BB5-9D19-1643-A955-9DE3596E75B2}" type="slidenum">
              <a:rPr lang="en-US"/>
              <a:pPr>
                <a:defRPr/>
              </a:pPr>
              <a:t>‹#›</a:t>
            </a:fld>
            <a:endParaRPr lang="en-US" dirty="0"/>
          </a:p>
        </p:txBody>
      </p:sp>
    </p:spTree>
    <p:extLst>
      <p:ext uri="{BB962C8B-B14F-4D97-AF65-F5344CB8AC3E}">
        <p14:creationId xmlns:p14="http://schemas.microsoft.com/office/powerpoint/2010/main" val="3218564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A67437C8-5AED-0B4A-81D4-9CBB148ECD70}" type="slidenum">
              <a:rPr lang="en-US"/>
              <a:pPr>
                <a:defRPr/>
              </a:pPr>
              <a:t>‹#›</a:t>
            </a:fld>
            <a:endParaRPr lang="en-US" dirty="0"/>
          </a:p>
        </p:txBody>
      </p:sp>
    </p:spTree>
    <p:extLst>
      <p:ext uri="{BB962C8B-B14F-4D97-AF65-F5344CB8AC3E}">
        <p14:creationId xmlns:p14="http://schemas.microsoft.com/office/powerpoint/2010/main" val="20783387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C4D689E7-D9CB-284F-A3A9-206A1C796D86}" type="slidenum">
              <a:rPr lang="en-US"/>
              <a:pPr>
                <a:defRPr/>
              </a:pPr>
              <a:t>‹#›</a:t>
            </a:fld>
            <a:endParaRPr lang="en-US" dirty="0"/>
          </a:p>
        </p:txBody>
      </p:sp>
    </p:spTree>
    <p:extLst>
      <p:ext uri="{BB962C8B-B14F-4D97-AF65-F5344CB8AC3E}">
        <p14:creationId xmlns:p14="http://schemas.microsoft.com/office/powerpoint/2010/main" val="18176847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defTabSz="609585" eaLnBrk="1" fontAlgn="auto" hangingPunct="1">
              <a:spcBef>
                <a:spcPts val="0"/>
              </a:spcBef>
              <a:spcAft>
                <a:spcPts val="0"/>
              </a:spcAft>
              <a:defRPr dirty="0">
                <a:solidFill>
                  <a:srgbClr val="004B8D"/>
                </a:solidFill>
                <a:latin typeface="Helvetica"/>
                <a:ea typeface=""/>
              </a:defRPr>
            </a:lvl1pPr>
          </a:lstStyle>
          <a:p>
            <a:pPr>
              <a:defRPr/>
            </a:pPr>
            <a:endParaRPr lang="en-US" dirty="0"/>
          </a:p>
        </p:txBody>
      </p:sp>
      <p:sp>
        <p:nvSpPr>
          <p:cNvPr id="6" name="Footer Placeholder 4"/>
          <p:cNvSpPr>
            <a:spLocks noGrp="1"/>
          </p:cNvSpPr>
          <p:nvPr>
            <p:ph type="ftr" sz="quarter" idx="11"/>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MS PGothic" charset="-128"/>
              </a:defRPr>
            </a:lvl1pPr>
          </a:lstStyle>
          <a:p>
            <a:pPr>
              <a:defRPr/>
            </a:pPr>
            <a:fld id="{292411A0-F8FD-5348-9F73-F865841F6C0F}" type="slidenum">
              <a:rPr lang="en-US"/>
              <a:pPr>
                <a:defRPr/>
              </a:pPr>
              <a:t>‹#›</a:t>
            </a:fld>
            <a:endParaRPr lang="en-US" dirty="0"/>
          </a:p>
        </p:txBody>
      </p:sp>
    </p:spTree>
    <p:extLst>
      <p:ext uri="{BB962C8B-B14F-4D97-AF65-F5344CB8AC3E}">
        <p14:creationId xmlns:p14="http://schemas.microsoft.com/office/powerpoint/2010/main" val="18722945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defTabSz="609585" eaLnBrk="1" fontAlgn="auto" hangingPunct="1">
              <a:spcBef>
                <a:spcPts val="0"/>
              </a:spcBef>
              <a:spcAft>
                <a:spcPts val="0"/>
              </a:spcAft>
              <a:defRPr dirty="0">
                <a:solidFill>
                  <a:srgbClr val="004B8D"/>
                </a:solidFill>
                <a:latin typeface="Helvetica"/>
                <a:ea typeface=""/>
              </a:defRPr>
            </a:lvl1pPr>
          </a:lstStyle>
          <a:p>
            <a:pPr>
              <a:defRPr/>
            </a:pPr>
            <a:endParaRPr lang="en-US" dirty="0"/>
          </a:p>
        </p:txBody>
      </p:sp>
      <p:sp>
        <p:nvSpPr>
          <p:cNvPr id="6" name="Footer Placeholder 4"/>
          <p:cNvSpPr>
            <a:spLocks noGrp="1"/>
          </p:cNvSpPr>
          <p:nvPr>
            <p:ph type="ftr" sz="quarter" idx="11"/>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MS PGothic" charset="-128"/>
              </a:defRPr>
            </a:lvl1pPr>
          </a:lstStyle>
          <a:p>
            <a:pPr>
              <a:defRPr/>
            </a:pPr>
            <a:fld id="{D5B86003-1698-8048-8E74-539B85B40D22}" type="slidenum">
              <a:rPr lang="en-US"/>
              <a:pPr>
                <a:defRPr/>
              </a:pPr>
              <a:t>‹#›</a:t>
            </a:fld>
            <a:endParaRPr lang="en-US" dirty="0"/>
          </a:p>
        </p:txBody>
      </p:sp>
    </p:spTree>
    <p:extLst>
      <p:ext uri="{BB962C8B-B14F-4D97-AF65-F5344CB8AC3E}">
        <p14:creationId xmlns:p14="http://schemas.microsoft.com/office/powerpoint/2010/main" val="5757820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3FCAA062-D082-944C-A9AE-76D3400685C4}" type="slidenum">
              <a:rPr lang="en-US"/>
              <a:pPr>
                <a:defRPr/>
              </a:pPr>
              <a:t>‹#›</a:t>
            </a:fld>
            <a:endParaRPr lang="en-US" dirty="0"/>
          </a:p>
        </p:txBody>
      </p:sp>
    </p:spTree>
    <p:extLst>
      <p:ext uri="{BB962C8B-B14F-4D97-AF65-F5344CB8AC3E}">
        <p14:creationId xmlns:p14="http://schemas.microsoft.com/office/powerpoint/2010/main" val="6069118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17FF6C70-E4AA-7146-92EE-712AF17D1640}" type="slidenum">
              <a:rPr lang="en-US"/>
              <a:pPr>
                <a:defRPr/>
              </a:pPr>
              <a:t>‹#›</a:t>
            </a:fld>
            <a:endParaRPr lang="en-US" dirty="0"/>
          </a:p>
        </p:txBody>
      </p:sp>
    </p:spTree>
    <p:extLst>
      <p:ext uri="{BB962C8B-B14F-4D97-AF65-F5344CB8AC3E}">
        <p14:creationId xmlns:p14="http://schemas.microsoft.com/office/powerpoint/2010/main" val="19681443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3914ACA6-1AEB-7249-ADA8-AE9B04A24745}" type="slidenum">
              <a:rPr lang="en-US"/>
              <a:pPr>
                <a:defRPr/>
              </a:pPr>
              <a:t>‹#›</a:t>
            </a:fld>
            <a:endParaRPr lang="en-US" dirty="0"/>
          </a:p>
        </p:txBody>
      </p:sp>
    </p:spTree>
    <p:extLst>
      <p:ext uri="{BB962C8B-B14F-4D97-AF65-F5344CB8AC3E}">
        <p14:creationId xmlns:p14="http://schemas.microsoft.com/office/powerpoint/2010/main" val="9117110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1E21BDEE-CFFE-4D41-BA58-61715C4E3DA0}" type="slidenum">
              <a:rPr lang="en-US"/>
              <a:pPr>
                <a:defRPr/>
              </a:pPr>
              <a:t>‹#›</a:t>
            </a:fld>
            <a:endParaRPr lang="en-US" dirty="0"/>
          </a:p>
        </p:txBody>
      </p:sp>
    </p:spTree>
    <p:extLst>
      <p:ext uri="{BB962C8B-B14F-4D97-AF65-F5344CB8AC3E}">
        <p14:creationId xmlns:p14="http://schemas.microsoft.com/office/powerpoint/2010/main" val="831073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4604F663-7BFE-E24F-BF00-CCC75E95A661}" type="slidenum">
              <a:rPr lang="en-US"/>
              <a:pPr>
                <a:defRPr/>
              </a:pPr>
              <a:t>‹#›</a:t>
            </a:fld>
            <a:endParaRPr lang="en-US" dirty="0"/>
          </a:p>
        </p:txBody>
      </p:sp>
    </p:spTree>
    <p:extLst>
      <p:ext uri="{BB962C8B-B14F-4D97-AF65-F5344CB8AC3E}">
        <p14:creationId xmlns:p14="http://schemas.microsoft.com/office/powerpoint/2010/main" val="61538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a:defRPr/>
            </a:lvl1pPr>
          </a:lstStyle>
          <a:p>
            <a:pPr>
              <a:defRPr/>
            </a:pPr>
            <a:fld id="{9AFCD16D-6F8F-0C41-B20B-05DB0C9C2320}" type="slidenum">
              <a:rPr lang="en-US"/>
              <a:pPr>
                <a:defRPr/>
              </a:pPr>
              <a:t>‹#›</a:t>
            </a:fld>
            <a:endParaRPr lang="en-US" dirty="0"/>
          </a:p>
        </p:txBody>
      </p:sp>
    </p:spTree>
    <p:extLst>
      <p:ext uri="{BB962C8B-B14F-4D97-AF65-F5344CB8AC3E}">
        <p14:creationId xmlns:p14="http://schemas.microsoft.com/office/powerpoint/2010/main" val="4516250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0F8D60F9-3934-EA40-9B7E-96961EAE4373}" type="slidenum">
              <a:rPr lang="en-US"/>
              <a:pPr>
                <a:defRPr/>
              </a:pPr>
              <a:t>‹#›</a:t>
            </a:fld>
            <a:endParaRPr lang="en-US" dirty="0"/>
          </a:p>
        </p:txBody>
      </p:sp>
    </p:spTree>
    <p:extLst>
      <p:ext uri="{BB962C8B-B14F-4D97-AF65-F5344CB8AC3E}">
        <p14:creationId xmlns:p14="http://schemas.microsoft.com/office/powerpoint/2010/main" val="4144497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180DBA3A-E4FA-0040-A0B7-DE66FA791B00}" type="slidenum">
              <a:rPr lang="en-US"/>
              <a:pPr>
                <a:defRPr/>
              </a:pPr>
              <a:t>‹#›</a:t>
            </a:fld>
            <a:endParaRPr lang="en-US" dirty="0"/>
          </a:p>
        </p:txBody>
      </p:sp>
    </p:spTree>
    <p:extLst>
      <p:ext uri="{BB962C8B-B14F-4D97-AF65-F5344CB8AC3E}">
        <p14:creationId xmlns:p14="http://schemas.microsoft.com/office/powerpoint/2010/main" val="1367111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40F9501A-47E7-0E4B-B0C0-2FCE2EC58661}" type="slidenum">
              <a:rPr lang="en-US"/>
              <a:pPr>
                <a:defRPr/>
              </a:pPr>
              <a:t>‹#›</a:t>
            </a:fld>
            <a:endParaRPr lang="en-US" dirty="0"/>
          </a:p>
        </p:txBody>
      </p:sp>
    </p:spTree>
    <p:extLst>
      <p:ext uri="{BB962C8B-B14F-4D97-AF65-F5344CB8AC3E}">
        <p14:creationId xmlns:p14="http://schemas.microsoft.com/office/powerpoint/2010/main" val="11116596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58C215FA-56B9-2C47-8CC8-AD10AA7B7C1D}" type="slidenum">
              <a:rPr lang="en-US"/>
              <a:pPr>
                <a:defRPr/>
              </a:pPr>
              <a:t>‹#›</a:t>
            </a:fld>
            <a:endParaRPr lang="en-US" dirty="0"/>
          </a:p>
        </p:txBody>
      </p:sp>
    </p:spTree>
    <p:extLst>
      <p:ext uri="{BB962C8B-B14F-4D97-AF65-F5344CB8AC3E}">
        <p14:creationId xmlns:p14="http://schemas.microsoft.com/office/powerpoint/2010/main" val="5563784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defTabSz="609585" eaLnBrk="1" fontAlgn="auto" hangingPunct="1">
              <a:spcBef>
                <a:spcPts val="0"/>
              </a:spcBef>
              <a:spcAft>
                <a:spcPts val="0"/>
              </a:spcAft>
              <a:defRPr dirty="0">
                <a:solidFill>
                  <a:srgbClr val="004B8D"/>
                </a:solidFill>
                <a:latin typeface="Helvetica"/>
                <a:ea typeface=""/>
              </a:defRPr>
            </a:lvl1pPr>
          </a:lstStyle>
          <a:p>
            <a:pPr>
              <a:defRPr/>
            </a:pPr>
            <a:endParaRPr lang="en-US" dirty="0"/>
          </a:p>
        </p:txBody>
      </p:sp>
      <p:sp>
        <p:nvSpPr>
          <p:cNvPr id="6" name="Footer Placeholder 4"/>
          <p:cNvSpPr>
            <a:spLocks noGrp="1"/>
          </p:cNvSpPr>
          <p:nvPr>
            <p:ph type="ftr" sz="quarter" idx="11"/>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MS PGothic" charset="-128"/>
              </a:defRPr>
            </a:lvl1pPr>
          </a:lstStyle>
          <a:p>
            <a:pPr>
              <a:defRPr/>
            </a:pPr>
            <a:fld id="{20237AB4-61BF-2D4E-89FE-737ACE50926A}" type="slidenum">
              <a:rPr lang="en-US"/>
              <a:pPr>
                <a:defRPr/>
              </a:pPr>
              <a:t>‹#›</a:t>
            </a:fld>
            <a:endParaRPr lang="en-US" dirty="0"/>
          </a:p>
        </p:txBody>
      </p:sp>
    </p:spTree>
    <p:extLst>
      <p:ext uri="{BB962C8B-B14F-4D97-AF65-F5344CB8AC3E}">
        <p14:creationId xmlns:p14="http://schemas.microsoft.com/office/powerpoint/2010/main" val="9080369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defTabSz="609585" eaLnBrk="1" fontAlgn="auto" hangingPunct="1">
              <a:spcBef>
                <a:spcPts val="0"/>
              </a:spcBef>
              <a:spcAft>
                <a:spcPts val="0"/>
              </a:spcAft>
              <a:defRPr dirty="0">
                <a:solidFill>
                  <a:srgbClr val="004B8D"/>
                </a:solidFill>
                <a:latin typeface="Helvetica"/>
                <a:ea typeface=""/>
              </a:defRPr>
            </a:lvl1pPr>
          </a:lstStyle>
          <a:p>
            <a:pPr>
              <a:defRPr/>
            </a:pPr>
            <a:endParaRPr lang="en-US" dirty="0"/>
          </a:p>
        </p:txBody>
      </p:sp>
      <p:sp>
        <p:nvSpPr>
          <p:cNvPr id="6" name="Footer Placeholder 4"/>
          <p:cNvSpPr>
            <a:spLocks noGrp="1"/>
          </p:cNvSpPr>
          <p:nvPr>
            <p:ph type="ftr" sz="quarter" idx="11"/>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MS PGothic" charset="-128"/>
              </a:defRPr>
            </a:lvl1pPr>
          </a:lstStyle>
          <a:p>
            <a:pPr>
              <a:defRPr/>
            </a:pPr>
            <a:fld id="{D4585E7E-41CB-4949-A94B-9D6D127AE606}" type="slidenum">
              <a:rPr lang="en-US"/>
              <a:pPr>
                <a:defRPr/>
              </a:pPr>
              <a:t>‹#›</a:t>
            </a:fld>
            <a:endParaRPr lang="en-US" dirty="0"/>
          </a:p>
        </p:txBody>
      </p:sp>
    </p:spTree>
    <p:extLst>
      <p:ext uri="{BB962C8B-B14F-4D97-AF65-F5344CB8AC3E}">
        <p14:creationId xmlns:p14="http://schemas.microsoft.com/office/powerpoint/2010/main" val="13588953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606AF7C8-DF1A-F24E-86AE-82814B479165}" type="slidenum">
              <a:rPr lang="en-US"/>
              <a:pPr>
                <a:defRPr/>
              </a:pPr>
              <a:t>‹#›</a:t>
            </a:fld>
            <a:endParaRPr lang="en-US" dirty="0"/>
          </a:p>
        </p:txBody>
      </p:sp>
    </p:spTree>
    <p:extLst>
      <p:ext uri="{BB962C8B-B14F-4D97-AF65-F5344CB8AC3E}">
        <p14:creationId xmlns:p14="http://schemas.microsoft.com/office/powerpoint/2010/main" val="4655279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defTabSz="914400" eaLnBrk="0" hangingPunct="0">
              <a:defRPr dirty="0" smtClean="0"/>
            </a:lvl1pPr>
          </a:lstStyle>
          <a:p>
            <a:pPr>
              <a:defRPr/>
            </a:pPr>
            <a:r>
              <a:rPr lang="en-US" dirty="0"/>
              <a:t>@2016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defTabSz="914400" eaLnBrk="0" fontAlgn="base" hangingPunct="0">
              <a:spcBef>
                <a:spcPct val="0"/>
              </a:spcBef>
              <a:spcAft>
                <a:spcPct val="0"/>
              </a:spcAft>
              <a:defRPr>
                <a:ea typeface="MS PGothic" charset="-128"/>
              </a:defRPr>
            </a:lvl1pPr>
          </a:lstStyle>
          <a:p>
            <a:pPr>
              <a:defRPr/>
            </a:pPr>
            <a:fld id="{B33D12ED-A02F-F54B-9DBC-90A40C7B1C30}" type="slidenum">
              <a:rPr lang="en-US"/>
              <a:pPr>
                <a:defRPr/>
              </a:pPr>
              <a:t>‹#›</a:t>
            </a:fld>
            <a:endParaRPr lang="en-US" dirty="0"/>
          </a:p>
        </p:txBody>
      </p:sp>
    </p:spTree>
    <p:extLst>
      <p:ext uri="{BB962C8B-B14F-4D97-AF65-F5344CB8AC3E}">
        <p14:creationId xmlns:p14="http://schemas.microsoft.com/office/powerpoint/2010/main" val="84601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a:defRPr/>
            </a:lvl1pPr>
          </a:lstStyle>
          <a:p>
            <a:pPr>
              <a:defRPr/>
            </a:pPr>
            <a:fld id="{E7C05011-A98C-A240-AC38-2FF96677F61D}" type="slidenum">
              <a:rPr lang="en-US"/>
              <a:pPr>
                <a:defRPr/>
              </a:pPr>
              <a:t>‹#›</a:t>
            </a:fld>
            <a:endParaRPr lang="en-US" dirty="0"/>
          </a:p>
        </p:txBody>
      </p:sp>
    </p:spTree>
    <p:extLst>
      <p:ext uri="{BB962C8B-B14F-4D97-AF65-F5344CB8AC3E}">
        <p14:creationId xmlns:p14="http://schemas.microsoft.com/office/powerpoint/2010/main" val="125583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a:defRPr/>
            </a:lvl1pPr>
          </a:lstStyle>
          <a:p>
            <a:pPr>
              <a:defRPr/>
            </a:pPr>
            <a:fld id="{00DC849A-E91E-C249-A155-4F69B3486F68}" type="slidenum">
              <a:rPr lang="en-US"/>
              <a:pPr>
                <a:defRPr/>
              </a:pPr>
              <a:t>‹#›</a:t>
            </a:fld>
            <a:endParaRPr lang="en-US" dirty="0"/>
          </a:p>
        </p:txBody>
      </p:sp>
    </p:spTree>
    <p:extLst>
      <p:ext uri="{BB962C8B-B14F-4D97-AF65-F5344CB8AC3E}">
        <p14:creationId xmlns:p14="http://schemas.microsoft.com/office/powerpoint/2010/main" val="1272166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2.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950">
                <a:solidFill>
                  <a:schemeClr val="tx1">
                    <a:tint val="75000"/>
                  </a:schemeClr>
                </a:solidFill>
                <a:latin typeface="+mn-lt"/>
                <a:ea typeface="+mn-ea"/>
                <a:cs typeface="+mn-cs"/>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6B3"/>
                </a:solidFill>
                <a:latin typeface="Helvetica" charset="0"/>
              </a:defRPr>
            </a:lvl1pPr>
          </a:lstStyle>
          <a:p>
            <a:pPr>
              <a:defRPr/>
            </a:pPr>
            <a:fld id="{26C53C33-5A15-6740-BF54-61347739D20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b="2000"/>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950">
                <a:solidFill>
                  <a:schemeClr val="tx1">
                    <a:tint val="75000"/>
                  </a:schemeClr>
                </a:solidFill>
                <a:latin typeface="+mn-lt"/>
                <a:ea typeface="+mn-ea"/>
                <a:cs typeface="+mn-cs"/>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6B3"/>
                </a:solidFill>
                <a:latin typeface="Helvetica" charset="0"/>
              </a:defRPr>
            </a:lvl1pPr>
          </a:lstStyle>
          <a:p>
            <a:pPr>
              <a:defRPr/>
            </a:pPr>
            <a:fld id="{301B9909-212F-C947-BF03-6B97469BDC7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84" r:id="rId1"/>
    <p:sldLayoutId id="2147484485" r:id="rId2"/>
    <p:sldLayoutId id="2147484492" r:id="rId3"/>
    <p:sldLayoutId id="2147484486" r:id="rId4"/>
    <p:sldLayoutId id="2147484487" r:id="rId5"/>
    <p:sldLayoutId id="2147484488" r:id="rId6"/>
    <p:sldLayoutId id="2147484489" r:id="rId7"/>
    <p:sldLayoutId id="2147484493" r:id="rId8"/>
    <p:sldLayoutId id="2147484494" r:id="rId9"/>
    <p:sldLayoutId id="2147484490" r:id="rId10"/>
    <p:sldLayoutId id="2147484491"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50">
                <a:solidFill>
                  <a:srgbClr val="004B8D">
                    <a:tint val="75000"/>
                  </a:srgbClr>
                </a:solidFill>
                <a:latin typeface="+mn-lt"/>
                <a:ea typeface="+mn-ea"/>
                <a:cs typeface="+mn-cs"/>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96B3"/>
                </a:solidFill>
                <a:latin typeface="Helvetica" charset="0"/>
                <a:ea typeface="ＭＳ Ｐゴシック" charset="0"/>
                <a:cs typeface="ＭＳ Ｐゴシック" charset="0"/>
              </a:defRPr>
            </a:lvl1pPr>
          </a:lstStyle>
          <a:p>
            <a:pPr>
              <a:defRPr/>
            </a:pPr>
            <a:fld id="{EFE36C4E-8364-5941-BDCD-BFB4D25219B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Helvetica"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Helvetica"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Helvetica"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extLst>
              <a:ext uri="{28A0092B-C50C-407E-A947-70E740481C1C}">
                <a14:useLocalDpi xmlns:a14="http://schemas.microsoft.com/office/drawing/2010/main"/>
              </a:ext>
            </a:extLst>
          </a:blip>
          <a:srcRect/>
          <a:stretch>
            <a:fillRect l="1000" r="-1000" b="2000"/>
          </a:stretch>
        </a:blipFill>
        <a:effectLst/>
      </p:bgPr>
    </p:bg>
    <p:spTree>
      <p:nvGrpSpPr>
        <p:cNvPr id="1" name=""/>
        <p:cNvGrpSpPr/>
        <p:nvPr/>
      </p:nvGrpSpPr>
      <p:grpSpPr>
        <a:xfrm>
          <a:off x="0" y="0"/>
          <a:ext cx="0" cy="0"/>
          <a:chOff x="0" y="0"/>
          <a:chExt cx="0" cy="0"/>
        </a:xfrm>
      </p:grpSpPr>
      <p:sp>
        <p:nvSpPr>
          <p:cNvPr id="2037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37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609585" eaLnBrk="1" fontAlgn="auto" hangingPunct="1">
              <a:spcBef>
                <a:spcPts val="0"/>
              </a:spcBef>
              <a:spcAft>
                <a:spcPts val="0"/>
              </a:spcAft>
              <a:defRPr sz="951" smtClean="0">
                <a:solidFill>
                  <a:srgbClr val="004B8D">
                    <a:tint val="75000"/>
                  </a:srgbClr>
                </a:solidFill>
                <a:latin typeface="+mn-lt"/>
                <a:ea typeface="+mn-ea"/>
                <a:cs typeface="+mn-cs"/>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609585" eaLnBrk="1" fontAlgn="auto" hangingPunct="1">
              <a:spcBef>
                <a:spcPts val="0"/>
              </a:spcBef>
              <a:spcAft>
                <a:spcPts val="0"/>
              </a:spcAft>
              <a:defRPr sz="1200" smtClean="0">
                <a:solidFill>
                  <a:srgbClr val="8996B3"/>
                </a:solidFill>
                <a:latin typeface="Helvetica" charset="0"/>
                <a:ea typeface=""/>
              </a:defRPr>
            </a:lvl1pPr>
          </a:lstStyle>
          <a:p>
            <a:pPr>
              <a:defRPr/>
            </a:pPr>
            <a:fld id="{9A352B7F-2328-BA45-BB37-2D6A7100068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Helvetica" charset="0"/>
          <a:ea typeface="ＭＳ Ｐゴシック" charset="0"/>
          <a:cs typeface="ＭＳ Ｐゴシック" charset="0"/>
        </a:defRPr>
      </a:lvl2pPr>
      <a:lvl3pPr algn="ctr" rtl="0" fontAlgn="base">
        <a:spcBef>
          <a:spcPct val="0"/>
        </a:spcBef>
        <a:spcAft>
          <a:spcPct val="0"/>
        </a:spcAft>
        <a:defRPr sz="4400">
          <a:solidFill>
            <a:schemeClr val="tx1"/>
          </a:solidFill>
          <a:latin typeface="Helvetica" charset="0"/>
          <a:ea typeface="ＭＳ Ｐゴシック" charset="0"/>
          <a:cs typeface="ＭＳ Ｐゴシック" charset="0"/>
        </a:defRPr>
      </a:lvl3pPr>
      <a:lvl4pPr algn="ctr" rtl="0" fontAlgn="base">
        <a:spcBef>
          <a:spcPct val="0"/>
        </a:spcBef>
        <a:spcAft>
          <a:spcPct val="0"/>
        </a:spcAft>
        <a:defRPr sz="4400">
          <a:solidFill>
            <a:schemeClr val="tx1"/>
          </a:solidFill>
          <a:latin typeface="Helvetica" charset="0"/>
          <a:ea typeface="ＭＳ Ｐゴシック" charset="0"/>
          <a:cs typeface="ＭＳ Ｐゴシック" charset="0"/>
        </a:defRPr>
      </a:lvl4pPr>
      <a:lvl5pPr algn="ctr" rtl="0" fontAlgn="base">
        <a:spcBef>
          <a:spcPct val="0"/>
        </a:spcBef>
        <a:spcAft>
          <a:spcPct val="0"/>
        </a:spcAft>
        <a:defRPr sz="4400">
          <a:solidFill>
            <a:schemeClr val="tx1"/>
          </a:solidFill>
          <a:latin typeface="Helvetica" charset="0"/>
          <a:ea typeface="ＭＳ Ｐゴシック" charset="0"/>
          <a:cs typeface="ＭＳ Ｐゴシック" charset="0"/>
        </a:defRPr>
      </a:lvl5pPr>
      <a:lvl6pPr marL="457189"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6pPr>
      <a:lvl7pPr marL="914377"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7pPr>
      <a:lvl8pPr marL="1371566"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8pPr>
      <a:lvl9pPr marL="1828754"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1313" indent="-341313"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extLst>
              <a:ext uri="{28A0092B-C50C-407E-A947-70E740481C1C}">
                <a14:useLocalDpi xmlns:a14="http://schemas.microsoft.com/office/drawing/2010/main"/>
              </a:ext>
            </a:extLst>
          </a:blip>
          <a:srcRect/>
          <a:stretch>
            <a:fillRect l="1000" r="-1000" b="2000"/>
          </a:stretch>
        </a:blipFill>
        <a:effectLst/>
      </p:bgPr>
    </p:bg>
    <p:spTree>
      <p:nvGrpSpPr>
        <p:cNvPr id="1" name=""/>
        <p:cNvGrpSpPr/>
        <p:nvPr/>
      </p:nvGrpSpPr>
      <p:grpSpPr>
        <a:xfrm>
          <a:off x="0" y="0"/>
          <a:ext cx="0" cy="0"/>
          <a:chOff x="0" y="0"/>
          <a:chExt cx="0" cy="0"/>
        </a:xfrm>
      </p:grpSpPr>
      <p:sp>
        <p:nvSpPr>
          <p:cNvPr id="2048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609585" eaLnBrk="1" fontAlgn="auto" hangingPunct="1">
              <a:spcBef>
                <a:spcPts val="0"/>
              </a:spcBef>
              <a:spcAft>
                <a:spcPts val="0"/>
              </a:spcAft>
              <a:defRPr sz="951" smtClean="0">
                <a:solidFill>
                  <a:srgbClr val="004B8D">
                    <a:tint val="75000"/>
                  </a:srgbClr>
                </a:solidFill>
                <a:latin typeface="+mn-lt"/>
                <a:ea typeface="+mn-ea"/>
                <a:cs typeface="+mn-cs"/>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609585" eaLnBrk="1" fontAlgn="auto" hangingPunct="1">
              <a:spcBef>
                <a:spcPts val="0"/>
              </a:spcBef>
              <a:spcAft>
                <a:spcPts val="0"/>
              </a:spcAft>
              <a:defRPr sz="1200" smtClean="0">
                <a:solidFill>
                  <a:srgbClr val="8996B3"/>
                </a:solidFill>
                <a:latin typeface="Helvetica" charset="0"/>
                <a:ea typeface=""/>
              </a:defRPr>
            </a:lvl1pPr>
          </a:lstStyle>
          <a:p>
            <a:pPr>
              <a:defRPr/>
            </a:pPr>
            <a:fld id="{17E29DB3-2EA0-2A4E-A6FE-4142770ACD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Helvetica" charset="0"/>
          <a:ea typeface="ＭＳ Ｐゴシック" charset="0"/>
          <a:cs typeface="ＭＳ Ｐゴシック" charset="0"/>
        </a:defRPr>
      </a:lvl2pPr>
      <a:lvl3pPr algn="ctr" rtl="0" fontAlgn="base">
        <a:spcBef>
          <a:spcPct val="0"/>
        </a:spcBef>
        <a:spcAft>
          <a:spcPct val="0"/>
        </a:spcAft>
        <a:defRPr sz="4400">
          <a:solidFill>
            <a:schemeClr val="tx1"/>
          </a:solidFill>
          <a:latin typeface="Helvetica" charset="0"/>
          <a:ea typeface="ＭＳ Ｐゴシック" charset="0"/>
          <a:cs typeface="ＭＳ Ｐゴシック" charset="0"/>
        </a:defRPr>
      </a:lvl3pPr>
      <a:lvl4pPr algn="ctr" rtl="0" fontAlgn="base">
        <a:spcBef>
          <a:spcPct val="0"/>
        </a:spcBef>
        <a:spcAft>
          <a:spcPct val="0"/>
        </a:spcAft>
        <a:defRPr sz="4400">
          <a:solidFill>
            <a:schemeClr val="tx1"/>
          </a:solidFill>
          <a:latin typeface="Helvetica" charset="0"/>
          <a:ea typeface="ＭＳ Ｐゴシック" charset="0"/>
          <a:cs typeface="ＭＳ Ｐゴシック" charset="0"/>
        </a:defRPr>
      </a:lvl4pPr>
      <a:lvl5pPr algn="ctr" rtl="0" fontAlgn="base">
        <a:spcBef>
          <a:spcPct val="0"/>
        </a:spcBef>
        <a:spcAft>
          <a:spcPct val="0"/>
        </a:spcAft>
        <a:defRPr sz="4400">
          <a:solidFill>
            <a:schemeClr val="tx1"/>
          </a:solidFill>
          <a:latin typeface="Helvetica" charset="0"/>
          <a:ea typeface="ＭＳ Ｐゴシック" charset="0"/>
          <a:cs typeface="ＭＳ Ｐゴシック" charset="0"/>
        </a:defRPr>
      </a:lvl5pPr>
      <a:lvl6pPr marL="457189"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6pPr>
      <a:lvl7pPr marL="914377"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7pPr>
      <a:lvl8pPr marL="1371566"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8pPr>
      <a:lvl9pPr marL="1828754"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1313" indent="-341313"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extLst>
              <a:ext uri="{28A0092B-C50C-407E-A947-70E740481C1C}">
                <a14:useLocalDpi xmlns:a14="http://schemas.microsoft.com/office/drawing/2010/main"/>
              </a:ext>
            </a:extLst>
          </a:blip>
          <a:srcRect/>
          <a:stretch>
            <a:fillRect l="1000" r="-1000" b="2000"/>
          </a:stretch>
        </a:blipFill>
        <a:effectLst/>
      </p:bgPr>
    </p:bg>
    <p:spTree>
      <p:nvGrpSpPr>
        <p:cNvPr id="1" name=""/>
        <p:cNvGrpSpPr/>
        <p:nvPr/>
      </p:nvGrpSpPr>
      <p:grpSpPr>
        <a:xfrm>
          <a:off x="0" y="0"/>
          <a:ext cx="0" cy="0"/>
          <a:chOff x="0" y="0"/>
          <a:chExt cx="0" cy="0"/>
        </a:xfrm>
      </p:grpSpPr>
      <p:sp>
        <p:nvSpPr>
          <p:cNvPr id="2058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8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609585" eaLnBrk="1" fontAlgn="auto" hangingPunct="1">
              <a:spcBef>
                <a:spcPts val="0"/>
              </a:spcBef>
              <a:spcAft>
                <a:spcPts val="0"/>
              </a:spcAft>
              <a:defRPr sz="951" smtClean="0">
                <a:solidFill>
                  <a:srgbClr val="004B8D">
                    <a:tint val="75000"/>
                  </a:srgbClr>
                </a:solidFill>
                <a:latin typeface="+mn-lt"/>
                <a:ea typeface="+mn-ea"/>
                <a:cs typeface="+mn-cs"/>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609585" eaLnBrk="1" fontAlgn="auto" hangingPunct="1">
              <a:spcBef>
                <a:spcPts val="0"/>
              </a:spcBef>
              <a:spcAft>
                <a:spcPts val="0"/>
              </a:spcAft>
              <a:defRPr sz="1200" smtClean="0">
                <a:solidFill>
                  <a:srgbClr val="8996B3"/>
                </a:solidFill>
                <a:latin typeface="Helvetica" charset="0"/>
                <a:ea typeface=""/>
              </a:defRPr>
            </a:lvl1pPr>
          </a:lstStyle>
          <a:p>
            <a:pPr>
              <a:defRPr/>
            </a:pPr>
            <a:fld id="{32CB5B3E-57B8-BB41-928C-EFEABDDF6E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Helvetica" charset="0"/>
          <a:ea typeface="ＭＳ Ｐゴシック" charset="0"/>
          <a:cs typeface="ＭＳ Ｐゴシック" charset="0"/>
        </a:defRPr>
      </a:lvl2pPr>
      <a:lvl3pPr algn="ctr" rtl="0" fontAlgn="base">
        <a:spcBef>
          <a:spcPct val="0"/>
        </a:spcBef>
        <a:spcAft>
          <a:spcPct val="0"/>
        </a:spcAft>
        <a:defRPr sz="4400">
          <a:solidFill>
            <a:schemeClr val="tx1"/>
          </a:solidFill>
          <a:latin typeface="Helvetica" charset="0"/>
          <a:ea typeface="ＭＳ Ｐゴシック" charset="0"/>
          <a:cs typeface="ＭＳ Ｐゴシック" charset="0"/>
        </a:defRPr>
      </a:lvl3pPr>
      <a:lvl4pPr algn="ctr" rtl="0" fontAlgn="base">
        <a:spcBef>
          <a:spcPct val="0"/>
        </a:spcBef>
        <a:spcAft>
          <a:spcPct val="0"/>
        </a:spcAft>
        <a:defRPr sz="4400">
          <a:solidFill>
            <a:schemeClr val="tx1"/>
          </a:solidFill>
          <a:latin typeface="Helvetica" charset="0"/>
          <a:ea typeface="ＭＳ Ｐゴシック" charset="0"/>
          <a:cs typeface="ＭＳ Ｐゴシック" charset="0"/>
        </a:defRPr>
      </a:lvl4pPr>
      <a:lvl5pPr algn="ctr" rtl="0" fontAlgn="base">
        <a:spcBef>
          <a:spcPct val="0"/>
        </a:spcBef>
        <a:spcAft>
          <a:spcPct val="0"/>
        </a:spcAft>
        <a:defRPr sz="4400">
          <a:solidFill>
            <a:schemeClr val="tx1"/>
          </a:solidFill>
          <a:latin typeface="Helvetica" charset="0"/>
          <a:ea typeface="ＭＳ Ｐゴシック" charset="0"/>
          <a:cs typeface="ＭＳ Ｐゴシック" charset="0"/>
        </a:defRPr>
      </a:lvl5pPr>
      <a:lvl6pPr marL="457189"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6pPr>
      <a:lvl7pPr marL="914377"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7pPr>
      <a:lvl8pPr marL="1371566"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8pPr>
      <a:lvl9pPr marL="1828754"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1313" indent="-341313"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extLst>
              <a:ext uri="{28A0092B-C50C-407E-A947-70E740481C1C}">
                <a14:useLocalDpi xmlns:a14="http://schemas.microsoft.com/office/drawing/2010/main"/>
              </a:ext>
            </a:extLst>
          </a:blip>
          <a:srcRect/>
          <a:stretch>
            <a:fillRect l="1000" r="-1000" b="2000"/>
          </a:stretch>
        </a:blipFill>
        <a:effectLst/>
      </p:bgPr>
    </p:bg>
    <p:spTree>
      <p:nvGrpSpPr>
        <p:cNvPr id="1" name=""/>
        <p:cNvGrpSpPr/>
        <p:nvPr/>
      </p:nvGrpSpPr>
      <p:grpSpPr>
        <a:xfrm>
          <a:off x="0" y="0"/>
          <a:ext cx="0" cy="0"/>
          <a:chOff x="0" y="0"/>
          <a:chExt cx="0" cy="0"/>
        </a:xfrm>
      </p:grpSpPr>
      <p:sp>
        <p:nvSpPr>
          <p:cNvPr id="2068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68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609585" eaLnBrk="1" fontAlgn="auto" hangingPunct="1">
              <a:spcBef>
                <a:spcPts val="0"/>
              </a:spcBef>
              <a:spcAft>
                <a:spcPts val="0"/>
              </a:spcAft>
              <a:defRPr sz="951" smtClean="0">
                <a:solidFill>
                  <a:srgbClr val="004B8D">
                    <a:tint val="75000"/>
                  </a:srgbClr>
                </a:solidFill>
                <a:latin typeface="+mn-lt"/>
                <a:ea typeface="+mn-ea"/>
                <a:cs typeface="+mn-cs"/>
              </a:defRPr>
            </a:lvl1pPr>
          </a:lstStyle>
          <a:p>
            <a:pPr>
              <a:defRPr/>
            </a:pPr>
            <a:r>
              <a:rPr lang="en-US" dirty="0"/>
              <a:t>@2016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609585" eaLnBrk="1" fontAlgn="auto" hangingPunct="1">
              <a:spcBef>
                <a:spcPts val="0"/>
              </a:spcBef>
              <a:spcAft>
                <a:spcPts val="0"/>
              </a:spcAft>
              <a:defRPr sz="1200" smtClean="0">
                <a:solidFill>
                  <a:srgbClr val="8996B3"/>
                </a:solidFill>
                <a:latin typeface="Helvetica" charset="0"/>
                <a:ea typeface=""/>
              </a:defRPr>
            </a:lvl1pPr>
          </a:lstStyle>
          <a:p>
            <a:pPr>
              <a:defRPr/>
            </a:pPr>
            <a:fld id="{A9D8CFFD-CF6B-844C-8853-43DDC0CE414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Helvetica" charset="0"/>
          <a:ea typeface="ＭＳ Ｐゴシック" charset="0"/>
          <a:cs typeface="ＭＳ Ｐゴシック" charset="0"/>
        </a:defRPr>
      </a:lvl2pPr>
      <a:lvl3pPr algn="ctr" rtl="0" fontAlgn="base">
        <a:spcBef>
          <a:spcPct val="0"/>
        </a:spcBef>
        <a:spcAft>
          <a:spcPct val="0"/>
        </a:spcAft>
        <a:defRPr sz="4400">
          <a:solidFill>
            <a:schemeClr val="tx1"/>
          </a:solidFill>
          <a:latin typeface="Helvetica" charset="0"/>
          <a:ea typeface="ＭＳ Ｐゴシック" charset="0"/>
          <a:cs typeface="ＭＳ Ｐゴシック" charset="0"/>
        </a:defRPr>
      </a:lvl3pPr>
      <a:lvl4pPr algn="ctr" rtl="0" fontAlgn="base">
        <a:spcBef>
          <a:spcPct val="0"/>
        </a:spcBef>
        <a:spcAft>
          <a:spcPct val="0"/>
        </a:spcAft>
        <a:defRPr sz="4400">
          <a:solidFill>
            <a:schemeClr val="tx1"/>
          </a:solidFill>
          <a:latin typeface="Helvetica" charset="0"/>
          <a:ea typeface="ＭＳ Ｐゴシック" charset="0"/>
          <a:cs typeface="ＭＳ Ｐゴシック" charset="0"/>
        </a:defRPr>
      </a:lvl4pPr>
      <a:lvl5pPr algn="ctr" rtl="0" fontAlgn="base">
        <a:spcBef>
          <a:spcPct val="0"/>
        </a:spcBef>
        <a:spcAft>
          <a:spcPct val="0"/>
        </a:spcAft>
        <a:defRPr sz="4400">
          <a:solidFill>
            <a:schemeClr val="tx1"/>
          </a:solidFill>
          <a:latin typeface="Helvetica" charset="0"/>
          <a:ea typeface="ＭＳ Ｐゴシック" charset="0"/>
          <a:cs typeface="ＭＳ Ｐゴシック" charset="0"/>
        </a:defRPr>
      </a:lvl5pPr>
      <a:lvl6pPr marL="457189"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6pPr>
      <a:lvl7pPr marL="914377"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7pPr>
      <a:lvl8pPr marL="1371566"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8pPr>
      <a:lvl9pPr marL="1828754"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1313" indent="-341313"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18.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freds@hinfonet.org" TargetMode="External"/><Relationship Id="rId3" Type="http://schemas.openxmlformats.org/officeDocument/2006/relationships/hyperlink" Target="mailto:ksendze@hinfonet.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9938"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19200"/>
            <a:ext cx="4913313" cy="276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685800" y="4222750"/>
            <a:ext cx="7772400" cy="121920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anchor="ctr">
            <a:normAutofit fontScale="75000" lnSpcReduction="20000"/>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Helvetica"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Helvetica"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Helvetica"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Helvetica" charset="0"/>
                <a:ea typeface="ＭＳ Ｐゴシック" charset="0"/>
                <a:cs typeface="ＭＳ Ｐゴシック" charset="0"/>
              </a:defRPr>
            </a:lvl9pPr>
          </a:lstStyle>
          <a:p>
            <a:pPr eaLnBrk="1" hangingPunct="1">
              <a:defRPr/>
            </a:pPr>
            <a:r>
              <a:rPr lang="en-US" altLang="en-US" sz="4000" b="1" dirty="0" smtClean="0">
                <a:ea typeface="MS PGothic" charset="-128"/>
              </a:rPr>
              <a:t>HealthInfoNet – Project Summary, Conclusions and Next Steps</a:t>
            </a:r>
          </a:p>
          <a:p>
            <a:pPr eaLnBrk="1" hangingPunct="1">
              <a:defRPr/>
            </a:pPr>
            <a:r>
              <a:rPr lang="en-US" altLang="en-US" sz="4000" b="1" i="1" dirty="0" smtClean="0">
                <a:ea typeface="MS PGothic" charset="-128"/>
              </a:rPr>
              <a:t>Maine State Innovation Model Test Grant</a:t>
            </a:r>
            <a:endParaRPr lang="en-US" altLang="en-US" i="1" dirty="0">
              <a:ea typeface="MS PGothic" charset="-128"/>
            </a:endParaRPr>
          </a:p>
        </p:txBody>
      </p:sp>
      <p:sp>
        <p:nvSpPr>
          <p:cNvPr id="39940" name="Subtitle 2"/>
          <p:cNvSpPr txBox="1">
            <a:spLocks/>
          </p:cNvSpPr>
          <p:nvPr/>
        </p:nvSpPr>
        <p:spPr bwMode="auto">
          <a:xfrm>
            <a:off x="1501775" y="5334000"/>
            <a:ext cx="64008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lgn="ctr" eaLnBrk="1" hangingPunct="1">
              <a:buFont typeface="Arial" charset="0"/>
              <a:buNone/>
            </a:pPr>
            <a:endParaRPr lang="en-US" altLang="en-US" sz="2800" dirty="0">
              <a:solidFill>
                <a:srgbClr val="007176"/>
              </a:solidFill>
              <a:ea typeface="MS PGothic" charset="-128"/>
            </a:endParaRPr>
          </a:p>
        </p:txBody>
      </p:sp>
      <p:sp>
        <p:nvSpPr>
          <p:cNvPr id="6" name="Subtitle 2"/>
          <p:cNvSpPr>
            <a:spLocks noGrp="1"/>
          </p:cNvSpPr>
          <p:nvPr>
            <p:ph type="subTitle" idx="1"/>
          </p:nvPr>
        </p:nvSpPr>
        <p:spPr>
          <a:xfrm>
            <a:off x="942974" y="5057775"/>
            <a:ext cx="7572376" cy="1447800"/>
          </a:xfrm>
        </p:spPr>
        <p:txBody>
          <a:bodyPr>
            <a:normAutofit/>
          </a:bodyPr>
          <a:lstStyle/>
          <a:p>
            <a:r>
              <a:rPr lang="en-US" dirty="0">
                <a:solidFill>
                  <a:srgbClr val="007176"/>
                </a:solidFill>
              </a:rPr>
              <a:t/>
            </a:r>
            <a:br>
              <a:rPr lang="en-US" dirty="0">
                <a:solidFill>
                  <a:srgbClr val="007176"/>
                </a:solidFill>
              </a:rPr>
            </a:br>
            <a:r>
              <a:rPr lang="en-US" dirty="0" smtClean="0">
                <a:solidFill>
                  <a:srgbClr val="007176"/>
                </a:solidFill>
              </a:rPr>
              <a:t>September 28, 2016</a:t>
            </a:r>
          </a:p>
        </p:txBody>
      </p:sp>
      <p:pic>
        <p:nvPicPr>
          <p:cNvPr id="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38113"/>
            <a:ext cx="237013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Blue Button Conclusions</a:t>
            </a:r>
            <a:endParaRPr lang="en-US" sz="4000" b="1" dirty="0"/>
          </a:p>
        </p:txBody>
      </p:sp>
      <p:sp>
        <p:nvSpPr>
          <p:cNvPr id="3" name="Content Placeholder 2"/>
          <p:cNvSpPr>
            <a:spLocks noGrp="1"/>
          </p:cNvSpPr>
          <p:nvPr>
            <p:ph idx="1"/>
          </p:nvPr>
        </p:nvSpPr>
        <p:spPr>
          <a:xfrm>
            <a:off x="357188" y="1417638"/>
            <a:ext cx="8229600" cy="4525963"/>
          </a:xfrm>
        </p:spPr>
        <p:txBody>
          <a:bodyPr>
            <a:normAutofit fontScale="92500"/>
          </a:bodyPr>
          <a:lstStyle/>
          <a:p>
            <a:r>
              <a:rPr lang="en-US" sz="2200" dirty="0" smtClean="0"/>
              <a:t>The pilot was a success; with the opportunity patients will use the HealthInfoNet Blue Button technology </a:t>
            </a:r>
            <a:r>
              <a:rPr lang="en-US" sz="2200" b="1" u="sng" dirty="0" smtClean="0"/>
              <a:t>when the market is ready</a:t>
            </a:r>
          </a:p>
          <a:p>
            <a:r>
              <a:rPr lang="en-US" sz="2200" dirty="0" smtClean="0"/>
              <a:t>HIN can provide a technical solution for patient access using the Blue Button-Patient Health Record strategy</a:t>
            </a:r>
          </a:p>
          <a:p>
            <a:r>
              <a:rPr lang="en-US" sz="2200" dirty="0" smtClean="0"/>
              <a:t>Patients want more access to their health information than the current access provides</a:t>
            </a:r>
          </a:p>
          <a:p>
            <a:r>
              <a:rPr lang="en-US" sz="2200" dirty="0" smtClean="0"/>
              <a:t>Patients want to view their health record information with a interactive web-based product in addition to downloading their information</a:t>
            </a:r>
          </a:p>
          <a:p>
            <a:r>
              <a:rPr lang="en-US" sz="2200" dirty="0" smtClean="0"/>
              <a:t>Portal access is fragmented; patients want “one place” to access “all” of their records</a:t>
            </a:r>
          </a:p>
          <a:p>
            <a:r>
              <a:rPr lang="en-US" sz="2200" dirty="0" smtClean="0"/>
              <a:t>Overall patients need more education about health information technology and Maine’s health information exchange </a:t>
            </a:r>
            <a:endParaRPr lang="en-US" sz="2200" dirty="0"/>
          </a:p>
        </p:txBody>
      </p:sp>
      <p:sp>
        <p:nvSpPr>
          <p:cNvPr id="4"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5" name="Slide Number Placeholder 4"/>
          <p:cNvSpPr>
            <a:spLocks noGrp="1"/>
          </p:cNvSpPr>
          <p:nvPr>
            <p:ph type="sldNum" sz="quarter" idx="11"/>
          </p:nvPr>
        </p:nvSpPr>
        <p:spPr/>
        <p:txBody>
          <a:bodyPr/>
          <a:lstStyle/>
          <a:p>
            <a:pPr>
              <a:defRPr/>
            </a:pPr>
            <a:fld id="{1E7D749A-5575-B145-BD6D-7F1BA124A638}" type="slidenum">
              <a:rPr lang="en-US" smtClean="0"/>
              <a:pPr>
                <a:defRPr/>
              </a:pPr>
              <a:t>11</a:t>
            </a:fld>
            <a:endParaRPr lang="en-US" dirty="0"/>
          </a:p>
        </p:txBody>
      </p:sp>
    </p:spTree>
    <p:extLst>
      <p:ext uri="{BB962C8B-B14F-4D97-AF65-F5344CB8AC3E}">
        <p14:creationId xmlns:p14="http://schemas.microsoft.com/office/powerpoint/2010/main" val="1640922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3200"/>
            <a:ext cx="6768935" cy="1143000"/>
          </a:xfrm>
        </p:spPr>
        <p:txBody>
          <a:bodyPr/>
          <a:lstStyle/>
          <a:p>
            <a:r>
              <a:rPr lang="en-US" b="1" dirty="0" smtClean="0"/>
              <a:t>HIE Notifications</a:t>
            </a:r>
            <a:endParaRPr lang="en-US" b="1" dirty="0"/>
          </a:p>
        </p:txBody>
      </p:sp>
      <p:sp>
        <p:nvSpPr>
          <p:cNvPr id="4" name="Footer Placeholder 3"/>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5" name="Slide Number Placeholder 4"/>
          <p:cNvSpPr>
            <a:spLocks noGrp="1"/>
          </p:cNvSpPr>
          <p:nvPr>
            <p:ph type="sldNum" sz="quarter" idx="11"/>
          </p:nvPr>
        </p:nvSpPr>
        <p:spPr/>
        <p:txBody>
          <a:bodyPr/>
          <a:lstStyle/>
          <a:p>
            <a:pPr>
              <a:defRPr/>
            </a:pPr>
            <a:fld id="{1E7D749A-5575-B145-BD6D-7F1BA124A638}" type="slidenum">
              <a:rPr lang="en-US" smtClean="0"/>
              <a:pPr>
                <a:defRPr/>
              </a:pPr>
              <a:t>12</a:t>
            </a:fld>
            <a:endParaRPr lang="en-US" dirty="0"/>
          </a:p>
        </p:txBody>
      </p:sp>
      <p:pic>
        <p:nvPicPr>
          <p:cNvPr id="6" name="Picture 3" descr="HIN_Graphic.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97881"/>
            <a:ext cx="246697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33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HIE Notifications Overview</a:t>
            </a:r>
            <a:endParaRPr lang="en-US" sz="3600" b="1" dirty="0"/>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sz="2800" dirty="0" smtClean="0"/>
              <a:t>Objective: </a:t>
            </a:r>
          </a:p>
          <a:p>
            <a:pPr lvl="1"/>
            <a:r>
              <a:rPr lang="en-US" sz="2400" dirty="0" smtClean="0"/>
              <a:t>Provide </a:t>
            </a:r>
            <a:r>
              <a:rPr lang="en-US" sz="2400" dirty="0"/>
              <a:t>real-time notifications from the HIE to MaineCare and health system Care Managers when MaineCare members are admitted or discharged from inpatient and emergency room settings across all provider organizations connected to the HIE</a:t>
            </a:r>
            <a:r>
              <a:rPr lang="en-US" sz="2400" dirty="0" smtClean="0"/>
              <a:t>.</a:t>
            </a:r>
          </a:p>
          <a:p>
            <a:r>
              <a:rPr lang="en-US" sz="2800" dirty="0" smtClean="0"/>
              <a:t>Hypothesis:</a:t>
            </a:r>
          </a:p>
          <a:p>
            <a:pPr lvl="1"/>
            <a:r>
              <a:rPr lang="en-US" sz="2400" dirty="0" smtClean="0"/>
              <a:t>If </a:t>
            </a:r>
            <a:r>
              <a:rPr lang="en-US" sz="2400" dirty="0"/>
              <a:t>HIN can release, build, and deliver real-time ADT &amp; document notifications to MaineCare Care Management staff; MaineCare will have increased their data resources and thereby </a:t>
            </a:r>
            <a:r>
              <a:rPr lang="en-US" sz="2400" dirty="0" smtClean="0"/>
              <a:t>add </a:t>
            </a:r>
            <a:r>
              <a:rPr lang="en-US" sz="2400" dirty="0"/>
              <a:t>efficiencies in staff workflows that will improve the desired results related to appropriate member ED/Admissions utilization. </a:t>
            </a:r>
          </a:p>
        </p:txBody>
      </p:sp>
      <p:sp>
        <p:nvSpPr>
          <p:cNvPr id="5" name="Footer Placeholder 4"/>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13</a:t>
            </a:fld>
            <a:endParaRPr lang="en-US" dirty="0"/>
          </a:p>
        </p:txBody>
      </p:sp>
    </p:spTree>
    <p:extLst>
      <p:ext uri="{BB962C8B-B14F-4D97-AF65-F5344CB8AC3E}">
        <p14:creationId xmlns:p14="http://schemas.microsoft.com/office/powerpoint/2010/main" val="4472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636" y="311151"/>
            <a:ext cx="7448551" cy="1143000"/>
          </a:xfrm>
        </p:spPr>
        <p:txBody>
          <a:bodyPr/>
          <a:lstStyle/>
          <a:p>
            <a:r>
              <a:rPr lang="en-US" sz="3600" b="1" dirty="0" smtClean="0"/>
              <a:t>HIE </a:t>
            </a:r>
            <a:r>
              <a:rPr lang="en-US" sz="3600" b="1" dirty="0" smtClean="0"/>
              <a:t>Notifications</a:t>
            </a:r>
            <a:r>
              <a:rPr lang="en-US" sz="3600" b="1" dirty="0"/>
              <a:t> </a:t>
            </a:r>
            <a:r>
              <a:rPr lang="en-US" sz="3600" b="1" dirty="0" smtClean="0"/>
              <a:t>- SIM Impact</a:t>
            </a:r>
            <a:endParaRPr lang="en-US" sz="3600" b="1" dirty="0"/>
          </a:p>
        </p:txBody>
      </p:sp>
      <p:sp>
        <p:nvSpPr>
          <p:cNvPr id="3" name="Content Placeholder 2"/>
          <p:cNvSpPr>
            <a:spLocks noGrp="1"/>
          </p:cNvSpPr>
          <p:nvPr>
            <p:ph idx="1"/>
          </p:nvPr>
        </p:nvSpPr>
        <p:spPr>
          <a:xfrm>
            <a:off x="519112" y="1454151"/>
            <a:ext cx="8229600" cy="5084761"/>
          </a:xfrm>
        </p:spPr>
        <p:txBody>
          <a:bodyPr>
            <a:normAutofit/>
          </a:bodyPr>
          <a:lstStyle/>
          <a:p>
            <a:pPr marL="0" indent="0">
              <a:lnSpc>
                <a:spcPct val="120000"/>
              </a:lnSpc>
              <a:spcBef>
                <a:spcPts val="600"/>
              </a:spcBef>
              <a:buNone/>
            </a:pPr>
            <a:r>
              <a:rPr lang="en-US" sz="1600" b="1" dirty="0" smtClean="0"/>
              <a:t>SIM Pillars supported</a:t>
            </a:r>
            <a:r>
              <a:rPr lang="en-US" sz="1600" dirty="0" smtClean="0"/>
              <a:t>: </a:t>
            </a:r>
            <a:r>
              <a:rPr lang="en-US" sz="1600" dirty="0"/>
              <a:t>Strengthen Primary Care, Centralize Data &amp; </a:t>
            </a:r>
            <a:r>
              <a:rPr lang="en-US" sz="1600" dirty="0" smtClean="0"/>
              <a:t>Analysis</a:t>
            </a:r>
          </a:p>
          <a:p>
            <a:pPr marL="0" indent="0">
              <a:lnSpc>
                <a:spcPct val="120000"/>
              </a:lnSpc>
              <a:spcBef>
                <a:spcPts val="600"/>
              </a:spcBef>
              <a:buNone/>
            </a:pPr>
            <a:r>
              <a:rPr lang="en-US" sz="1600" b="1" dirty="0" smtClean="0"/>
              <a:t>SIM </a:t>
            </a:r>
            <a:r>
              <a:rPr lang="en-US" sz="1600" b="1" dirty="0"/>
              <a:t>CORE m</a:t>
            </a:r>
            <a:r>
              <a:rPr lang="en-US" sz="1600" b="1" dirty="0" smtClean="0"/>
              <a:t>etrics </a:t>
            </a:r>
            <a:r>
              <a:rPr lang="en-US" sz="1600" b="1" dirty="0"/>
              <a:t>i</a:t>
            </a:r>
            <a:r>
              <a:rPr lang="en-US" sz="1600" b="1" dirty="0" smtClean="0"/>
              <a:t>mpact</a:t>
            </a:r>
            <a:r>
              <a:rPr lang="en-US" sz="1600" dirty="0" smtClean="0"/>
              <a:t>: ED </a:t>
            </a:r>
            <a:r>
              <a:rPr lang="en-US" sz="1600" dirty="0"/>
              <a:t>Utilization, Readmissions, Fragmented </a:t>
            </a:r>
            <a:r>
              <a:rPr lang="en-US" sz="1600" dirty="0" smtClean="0"/>
              <a:t>Care</a:t>
            </a:r>
          </a:p>
          <a:p>
            <a:pPr marL="0" indent="0">
              <a:lnSpc>
                <a:spcPct val="120000"/>
              </a:lnSpc>
              <a:spcBef>
                <a:spcPts val="600"/>
              </a:spcBef>
              <a:buNone/>
            </a:pPr>
            <a:r>
              <a:rPr lang="en-US" sz="1600" b="1" dirty="0" smtClean="0"/>
              <a:t>Objective impact:</a:t>
            </a:r>
            <a:endParaRPr lang="en-US" sz="1600" b="1" dirty="0"/>
          </a:p>
          <a:p>
            <a:pPr lvl="1">
              <a:lnSpc>
                <a:spcPct val="120000"/>
              </a:lnSpc>
              <a:spcBef>
                <a:spcPts val="600"/>
              </a:spcBef>
            </a:pPr>
            <a:r>
              <a:rPr lang="en-US" sz="1600" dirty="0" smtClean="0"/>
              <a:t>HIN provides near </a:t>
            </a:r>
            <a:r>
              <a:rPr lang="en-US" sz="1600" dirty="0"/>
              <a:t>real-time </a:t>
            </a:r>
            <a:r>
              <a:rPr lang="en-US" sz="1600" dirty="0" smtClean="0"/>
              <a:t>notifications </a:t>
            </a:r>
            <a:r>
              <a:rPr lang="en-US" sz="1600" dirty="0"/>
              <a:t>for MaineCare patients presenting in </a:t>
            </a:r>
            <a:r>
              <a:rPr lang="en-US" sz="1600" dirty="0" smtClean="0"/>
              <a:t>Emergency </a:t>
            </a:r>
            <a:r>
              <a:rPr lang="en-US" sz="1600" dirty="0"/>
              <a:t>Department and Inpatient </a:t>
            </a:r>
            <a:r>
              <a:rPr lang="en-US" sz="1600" dirty="0" smtClean="0"/>
              <a:t>settings. MaineCare Care Management and provider organizations connected to the HIE receive emails continuously. </a:t>
            </a:r>
          </a:p>
          <a:p>
            <a:pPr lvl="1">
              <a:lnSpc>
                <a:spcPct val="120000"/>
              </a:lnSpc>
              <a:spcBef>
                <a:spcPts val="600"/>
              </a:spcBef>
            </a:pPr>
            <a:r>
              <a:rPr lang="en-US" sz="1600" dirty="0" smtClean="0"/>
              <a:t>This service actively supports </a:t>
            </a:r>
            <a:r>
              <a:rPr lang="en-US" sz="1600" dirty="0"/>
              <a:t>near-real time </a:t>
            </a:r>
            <a:r>
              <a:rPr lang="en-US" sz="1600" dirty="0" smtClean="0"/>
              <a:t>tracking and member intervention with MaineCare </a:t>
            </a:r>
            <a:r>
              <a:rPr lang="en-US" sz="1600" dirty="0"/>
              <a:t>Members and </a:t>
            </a:r>
            <a:r>
              <a:rPr lang="en-US" sz="1600" dirty="0" smtClean="0"/>
              <a:t>is used to specifically </a:t>
            </a:r>
            <a:r>
              <a:rPr lang="en-US" sz="1600" dirty="0"/>
              <a:t>support the current paper-based ED </a:t>
            </a:r>
            <a:r>
              <a:rPr lang="en-US" sz="1600" dirty="0" smtClean="0"/>
              <a:t>diversion </a:t>
            </a:r>
            <a:r>
              <a:rPr lang="en-US" sz="1600" dirty="0"/>
              <a:t>i</a:t>
            </a:r>
            <a:r>
              <a:rPr lang="en-US" sz="1600" dirty="0" smtClean="0"/>
              <a:t>nitiative</a:t>
            </a:r>
            <a:r>
              <a:rPr lang="en-US" sz="1600" dirty="0"/>
              <a:t>. </a:t>
            </a:r>
            <a:endParaRPr lang="en-US" sz="1600" dirty="0" smtClean="0"/>
          </a:p>
          <a:p>
            <a:pPr lvl="1">
              <a:lnSpc>
                <a:spcPct val="120000"/>
              </a:lnSpc>
              <a:spcBef>
                <a:spcPts val="600"/>
              </a:spcBef>
            </a:pPr>
            <a:r>
              <a:rPr lang="en-US" sz="1600" dirty="0" smtClean="0"/>
              <a:t>HIN </a:t>
            </a:r>
            <a:r>
              <a:rPr lang="en-US" sz="1600" dirty="0"/>
              <a:t>expanded the project and its interfaces </a:t>
            </a:r>
            <a:r>
              <a:rPr lang="en-US" sz="1600" dirty="0" smtClean="0"/>
              <a:t>to </a:t>
            </a:r>
            <a:r>
              <a:rPr lang="en-US" sz="1600" dirty="0"/>
              <a:t>include </a:t>
            </a:r>
            <a:r>
              <a:rPr lang="en-US" sz="1600" dirty="0" smtClean="0"/>
              <a:t>ED admission “chief </a:t>
            </a:r>
            <a:r>
              <a:rPr lang="en-US" sz="1600" dirty="0"/>
              <a:t>complaint” </a:t>
            </a:r>
            <a:r>
              <a:rPr lang="en-US" sz="1600" dirty="0" smtClean="0"/>
              <a:t>information. </a:t>
            </a:r>
          </a:p>
          <a:p>
            <a:pPr lvl="1">
              <a:lnSpc>
                <a:spcPct val="120000"/>
              </a:lnSpc>
              <a:spcBef>
                <a:spcPts val="600"/>
              </a:spcBef>
            </a:pPr>
            <a:r>
              <a:rPr lang="en-US" sz="1600" dirty="0" smtClean="0"/>
              <a:t>All hospitals are sending “chief complaint” to HIN. </a:t>
            </a:r>
          </a:p>
          <a:p>
            <a:pPr lvl="1">
              <a:lnSpc>
                <a:spcPct val="120000"/>
              </a:lnSpc>
              <a:spcBef>
                <a:spcPts val="600"/>
              </a:spcBef>
            </a:pPr>
            <a:r>
              <a:rPr lang="en-US" sz="1600" dirty="0" smtClean="0"/>
              <a:t>For Year 4/No Cost Extension, HIN will be expanding notifications to include ED and Inpatient admissions.</a:t>
            </a:r>
            <a:endParaRPr lang="en-US" sz="1600" dirty="0"/>
          </a:p>
        </p:txBody>
      </p:sp>
      <p:sp>
        <p:nvSpPr>
          <p:cNvPr id="5" name="Footer Placeholder 4"/>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14</a:t>
            </a:fld>
            <a:endParaRPr lang="en-US" dirty="0"/>
          </a:p>
        </p:txBody>
      </p:sp>
    </p:spTree>
    <p:extLst>
      <p:ext uri="{BB962C8B-B14F-4D97-AF65-F5344CB8AC3E}">
        <p14:creationId xmlns:p14="http://schemas.microsoft.com/office/powerpoint/2010/main" val="98691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600" b="1" dirty="0" smtClean="0"/>
              <a:t>HIE Notification Conclusions</a:t>
            </a:r>
            <a:endParaRPr lang="en-US" sz="3600" b="1" dirty="0"/>
          </a:p>
        </p:txBody>
      </p:sp>
      <p:sp>
        <p:nvSpPr>
          <p:cNvPr id="3" name="Content Placeholder 2"/>
          <p:cNvSpPr>
            <a:spLocks noGrp="1"/>
          </p:cNvSpPr>
          <p:nvPr>
            <p:ph idx="1"/>
          </p:nvPr>
        </p:nvSpPr>
        <p:spPr>
          <a:xfrm>
            <a:off x="420914" y="1371600"/>
            <a:ext cx="8229600" cy="4724400"/>
          </a:xfrm>
        </p:spPr>
        <p:txBody>
          <a:bodyPr>
            <a:normAutofit fontScale="55000" lnSpcReduction="20000"/>
          </a:bodyPr>
          <a:lstStyle/>
          <a:p>
            <a:pPr marL="57150" indent="0">
              <a:lnSpc>
                <a:spcPct val="120000"/>
              </a:lnSpc>
              <a:spcBef>
                <a:spcPts val="600"/>
              </a:spcBef>
              <a:buNone/>
            </a:pPr>
            <a:r>
              <a:rPr lang="en-US" dirty="0" smtClean="0"/>
              <a:t>HealthInfoNet’s notification service provides 4 unique values to healthcare reform efforts in Maine:</a:t>
            </a:r>
          </a:p>
          <a:p>
            <a:pPr marL="57150" indent="0">
              <a:lnSpc>
                <a:spcPct val="120000"/>
              </a:lnSpc>
              <a:spcBef>
                <a:spcPts val="600"/>
              </a:spcBef>
              <a:buNone/>
            </a:pPr>
            <a:endParaRPr lang="en-US" sz="800" dirty="0" smtClean="0"/>
          </a:p>
          <a:p>
            <a:pPr marL="914400" lvl="1" indent="-457200">
              <a:lnSpc>
                <a:spcPct val="120000"/>
              </a:lnSpc>
              <a:spcBef>
                <a:spcPts val="600"/>
              </a:spcBef>
              <a:buFont typeface="+mj-lt"/>
              <a:buAutoNum type="arabicPeriod"/>
            </a:pPr>
            <a:r>
              <a:rPr lang="en-US" sz="2900" dirty="0" smtClean="0"/>
              <a:t>The HIE is uniquely capable to automate near real-time notifications about MaineCare member utilization of ED and inpatient admissions.</a:t>
            </a:r>
          </a:p>
          <a:p>
            <a:pPr marL="914400" lvl="1" indent="-457200">
              <a:lnSpc>
                <a:spcPct val="120000"/>
              </a:lnSpc>
              <a:spcBef>
                <a:spcPts val="600"/>
              </a:spcBef>
              <a:buFont typeface="+mj-lt"/>
              <a:buAutoNum type="arabicPeriod"/>
            </a:pPr>
            <a:r>
              <a:rPr lang="en-US" sz="2900" dirty="0" smtClean="0"/>
              <a:t>The HIE offers a centralized statewide solution which brings efficiency to the workflow and process.</a:t>
            </a:r>
          </a:p>
          <a:p>
            <a:pPr marL="914400" lvl="1" indent="-457200">
              <a:lnSpc>
                <a:spcPct val="120000"/>
              </a:lnSpc>
              <a:spcBef>
                <a:spcPts val="600"/>
              </a:spcBef>
              <a:buFont typeface="+mj-lt"/>
              <a:buAutoNum type="arabicPeriod"/>
            </a:pPr>
            <a:r>
              <a:rPr lang="en-US" sz="2900" dirty="0" smtClean="0"/>
              <a:t>The HIE offers the </a:t>
            </a:r>
            <a:r>
              <a:rPr lang="en-US" sz="2900" u="sng" dirty="0" smtClean="0"/>
              <a:t>automated identification </a:t>
            </a:r>
            <a:r>
              <a:rPr lang="en-US" sz="2900" dirty="0" smtClean="0"/>
              <a:t>of members who are over utilizing specific services by MaineCare’s </a:t>
            </a:r>
            <a:r>
              <a:rPr lang="en-US" sz="2900" u="sng" dirty="0" smtClean="0"/>
              <a:t>custom definition</a:t>
            </a:r>
            <a:r>
              <a:rPr lang="en-US" sz="2900" dirty="0" smtClean="0"/>
              <a:t> (ED/inpatient, etc.)</a:t>
            </a:r>
          </a:p>
          <a:p>
            <a:pPr lvl="2">
              <a:lnSpc>
                <a:spcPct val="120000"/>
              </a:lnSpc>
              <a:spcBef>
                <a:spcPts val="600"/>
              </a:spcBef>
            </a:pPr>
            <a:r>
              <a:rPr lang="en-US" sz="2900" dirty="0" smtClean="0"/>
              <a:t>By automating the identification of members, Care Managers can spend more time intervening and collaboration with primary care providers, health homes etc. to impact behavior and member experience of the health care delivery system. </a:t>
            </a:r>
          </a:p>
          <a:p>
            <a:pPr marL="914400" lvl="1" indent="-457200">
              <a:lnSpc>
                <a:spcPct val="120000"/>
              </a:lnSpc>
              <a:spcBef>
                <a:spcPts val="600"/>
              </a:spcBef>
              <a:buFont typeface="+mj-lt"/>
              <a:buAutoNum type="arabicPeriod"/>
            </a:pPr>
            <a:r>
              <a:rPr lang="en-US" sz="2900" dirty="0" smtClean="0"/>
              <a:t>The HIE is the only current solution to automate in near real-time the delivery of </a:t>
            </a:r>
            <a:r>
              <a:rPr lang="en-US" sz="2900" u="sng" dirty="0" smtClean="0"/>
              <a:t>discharge documentation</a:t>
            </a:r>
            <a:r>
              <a:rPr lang="en-US" sz="2900" dirty="0" smtClean="0"/>
              <a:t> for ED and inpatient events of care for members.</a:t>
            </a:r>
            <a:endParaRPr lang="en-US" sz="2900" dirty="0"/>
          </a:p>
        </p:txBody>
      </p:sp>
      <p:sp>
        <p:nvSpPr>
          <p:cNvPr id="4" name="Footer Placeholder 3"/>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15</a:t>
            </a:fld>
            <a:endParaRPr lang="en-US" dirty="0"/>
          </a:p>
        </p:txBody>
      </p:sp>
    </p:spTree>
    <p:extLst>
      <p:ext uri="{BB962C8B-B14F-4D97-AF65-F5344CB8AC3E}">
        <p14:creationId xmlns:p14="http://schemas.microsoft.com/office/powerpoint/2010/main" val="701135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799" y="2743200"/>
            <a:ext cx="6108865" cy="1143000"/>
          </a:xfrm>
        </p:spPr>
        <p:txBody>
          <a:bodyPr/>
          <a:lstStyle/>
          <a:p>
            <a:r>
              <a:rPr lang="en-US" sz="4000" b="1" dirty="0" smtClean="0"/>
              <a:t>Clinical + Claims Analytics to Support Care Management of MaineCare Patients</a:t>
            </a:r>
            <a:endParaRPr lang="en-US" sz="4000" b="1" dirty="0"/>
          </a:p>
        </p:txBody>
      </p:sp>
      <p:sp>
        <p:nvSpPr>
          <p:cNvPr id="4" name="Footer Placeholder 3"/>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5" name="Slide Number Placeholder 4"/>
          <p:cNvSpPr>
            <a:spLocks noGrp="1"/>
          </p:cNvSpPr>
          <p:nvPr>
            <p:ph type="sldNum" sz="quarter" idx="11"/>
          </p:nvPr>
        </p:nvSpPr>
        <p:spPr/>
        <p:txBody>
          <a:bodyPr/>
          <a:lstStyle/>
          <a:p>
            <a:pPr>
              <a:defRPr/>
            </a:pPr>
            <a:fld id="{1E7D749A-5575-B145-BD6D-7F1BA124A638}" type="slidenum">
              <a:rPr lang="en-US" smtClean="0"/>
              <a:pPr>
                <a:defRPr/>
              </a:pPr>
              <a:t>16</a:t>
            </a:fld>
            <a:endParaRPr lang="en-US" dirty="0"/>
          </a:p>
        </p:txBody>
      </p:sp>
      <p:pic>
        <p:nvPicPr>
          <p:cNvPr id="6" name="Picture 3" descr="HIN_Graphic.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462" y="2097881"/>
            <a:ext cx="246697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2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985"/>
            <a:ext cx="8229600" cy="1143000"/>
          </a:xfrm>
        </p:spPr>
        <p:txBody>
          <a:bodyPr/>
          <a:lstStyle/>
          <a:p>
            <a:r>
              <a:rPr lang="en-US" sz="3600" b="1" dirty="0" smtClean="0"/>
              <a:t>MaineCare Analytics</a:t>
            </a:r>
            <a:endParaRPr lang="en-US" sz="3600" b="1" dirty="0"/>
          </a:p>
        </p:txBody>
      </p:sp>
      <p:sp>
        <p:nvSpPr>
          <p:cNvPr id="3" name="Content Placeholder 2"/>
          <p:cNvSpPr>
            <a:spLocks noGrp="1"/>
          </p:cNvSpPr>
          <p:nvPr>
            <p:ph idx="1"/>
          </p:nvPr>
        </p:nvSpPr>
        <p:spPr>
          <a:xfrm>
            <a:off x="457200" y="1500985"/>
            <a:ext cx="8229600" cy="4525963"/>
          </a:xfrm>
        </p:spPr>
        <p:txBody>
          <a:bodyPr>
            <a:normAutofit fontScale="62500" lnSpcReduction="20000"/>
          </a:bodyPr>
          <a:lstStyle/>
          <a:p>
            <a:pPr>
              <a:lnSpc>
                <a:spcPct val="120000"/>
              </a:lnSpc>
              <a:spcBef>
                <a:spcPts val="600"/>
              </a:spcBef>
            </a:pPr>
            <a:r>
              <a:rPr lang="en-US" sz="2800" dirty="0" smtClean="0"/>
              <a:t>Objective: </a:t>
            </a:r>
          </a:p>
          <a:p>
            <a:pPr lvl="1">
              <a:lnSpc>
                <a:spcPct val="120000"/>
              </a:lnSpc>
              <a:spcBef>
                <a:spcPts val="600"/>
              </a:spcBef>
            </a:pPr>
            <a:r>
              <a:rPr lang="en-US" sz="2400" dirty="0"/>
              <a:t>Provide a Clinical </a:t>
            </a:r>
            <a:r>
              <a:rPr lang="en-US" sz="2400" dirty="0" smtClean="0"/>
              <a:t>Analytics Dashboard </a:t>
            </a:r>
            <a:r>
              <a:rPr lang="en-US" sz="2400" dirty="0"/>
              <a:t>to MaineCare </a:t>
            </a:r>
            <a:r>
              <a:rPr lang="en-US" sz="2400" dirty="0" smtClean="0"/>
              <a:t>and clinicians from </a:t>
            </a:r>
            <a:r>
              <a:rPr lang="en-US" sz="2400" dirty="0"/>
              <a:t>the HIE enabling </a:t>
            </a:r>
            <a:r>
              <a:rPr lang="en-US" sz="2400" dirty="0" smtClean="0"/>
              <a:t>care managers to monitor </a:t>
            </a:r>
            <a:r>
              <a:rPr lang="en-US" sz="2400" dirty="0"/>
              <a:t>MaineCare Members’ </a:t>
            </a:r>
            <a:r>
              <a:rPr lang="en-US" sz="2400" dirty="0" smtClean="0"/>
              <a:t>health </a:t>
            </a:r>
            <a:r>
              <a:rPr lang="en-US" sz="2400" dirty="0"/>
              <a:t>c</a:t>
            </a:r>
            <a:r>
              <a:rPr lang="en-US" sz="2400" dirty="0" smtClean="0"/>
              <a:t>are </a:t>
            </a:r>
            <a:r>
              <a:rPr lang="en-US" sz="2400" dirty="0"/>
              <a:t>u</a:t>
            </a:r>
            <a:r>
              <a:rPr lang="en-US" sz="2400" dirty="0" smtClean="0"/>
              <a:t>tilization </a:t>
            </a:r>
            <a:r>
              <a:rPr lang="en-US" sz="2400" dirty="0"/>
              <a:t>and </a:t>
            </a:r>
            <a:r>
              <a:rPr lang="en-US" sz="2400" dirty="0" smtClean="0"/>
              <a:t>outcomes </a:t>
            </a:r>
            <a:r>
              <a:rPr lang="en-US" sz="2400" dirty="0"/>
              <a:t>a</a:t>
            </a:r>
            <a:r>
              <a:rPr lang="en-US" sz="2400" dirty="0" smtClean="0"/>
              <a:t>t </a:t>
            </a:r>
            <a:r>
              <a:rPr lang="en-US" sz="2400" dirty="0"/>
              <a:t>the </a:t>
            </a:r>
            <a:r>
              <a:rPr lang="en-US" sz="2400" dirty="0" smtClean="0"/>
              <a:t>population </a:t>
            </a:r>
            <a:r>
              <a:rPr lang="en-US" sz="2400" dirty="0"/>
              <a:t>and </a:t>
            </a:r>
            <a:r>
              <a:rPr lang="en-US" sz="2400" dirty="0" smtClean="0"/>
              <a:t>individual level</a:t>
            </a:r>
          </a:p>
          <a:p>
            <a:pPr lvl="1">
              <a:lnSpc>
                <a:spcPct val="120000"/>
              </a:lnSpc>
              <a:spcBef>
                <a:spcPts val="600"/>
              </a:spcBef>
            </a:pPr>
            <a:r>
              <a:rPr lang="en-US" sz="2400" dirty="0" smtClean="0"/>
              <a:t>Develop </a:t>
            </a:r>
            <a:r>
              <a:rPr lang="en-US" sz="2400" dirty="0"/>
              <a:t>and </a:t>
            </a:r>
            <a:r>
              <a:rPr lang="en-US" sz="2400" dirty="0" smtClean="0"/>
              <a:t>deploy real-time </a:t>
            </a:r>
            <a:r>
              <a:rPr lang="en-US" sz="2400" dirty="0"/>
              <a:t>d</a:t>
            </a:r>
            <a:r>
              <a:rPr lang="en-US" sz="2400" dirty="0" smtClean="0"/>
              <a:t>iscrete </a:t>
            </a:r>
            <a:r>
              <a:rPr lang="en-US" sz="2400" dirty="0"/>
              <a:t>d</a:t>
            </a:r>
            <a:r>
              <a:rPr lang="en-US" sz="2400" dirty="0" smtClean="0"/>
              <a:t>ata </a:t>
            </a:r>
            <a:r>
              <a:rPr lang="en-US" sz="2400" dirty="0"/>
              <a:t>f</a:t>
            </a:r>
            <a:r>
              <a:rPr lang="en-US" sz="2400" dirty="0" smtClean="0"/>
              <a:t>eeds </a:t>
            </a:r>
            <a:r>
              <a:rPr lang="en-US" sz="2400" dirty="0"/>
              <a:t>for MaineCare </a:t>
            </a:r>
            <a:r>
              <a:rPr lang="en-US" sz="2400" dirty="0" smtClean="0"/>
              <a:t>medical and prescription claims data </a:t>
            </a:r>
            <a:r>
              <a:rPr lang="en-US" sz="2400" dirty="0"/>
              <a:t>to </a:t>
            </a:r>
            <a:r>
              <a:rPr lang="en-US" sz="2400" dirty="0" smtClean="0"/>
              <a:t>the HIE and HIN Analytics platform</a:t>
            </a:r>
            <a:endParaRPr lang="en-US" sz="2400" dirty="0"/>
          </a:p>
          <a:p>
            <a:pPr>
              <a:lnSpc>
                <a:spcPct val="120000"/>
              </a:lnSpc>
              <a:spcBef>
                <a:spcPts val="600"/>
              </a:spcBef>
            </a:pPr>
            <a:r>
              <a:rPr lang="en-US" sz="2800" dirty="0" smtClean="0"/>
              <a:t>Hypothesis:</a:t>
            </a:r>
          </a:p>
          <a:p>
            <a:pPr lvl="1">
              <a:lnSpc>
                <a:spcPct val="120000"/>
              </a:lnSpc>
              <a:spcBef>
                <a:spcPts val="600"/>
              </a:spcBef>
            </a:pPr>
            <a:r>
              <a:rPr lang="en-US" sz="2400" dirty="0" smtClean="0"/>
              <a:t>If </a:t>
            </a:r>
            <a:r>
              <a:rPr lang="en-US" sz="2400" dirty="0"/>
              <a:t>HIN has access to MaineCare </a:t>
            </a:r>
            <a:r>
              <a:rPr lang="en-US" sz="2400" dirty="0" smtClean="0"/>
              <a:t>claims </a:t>
            </a:r>
            <a:r>
              <a:rPr lang="en-US" sz="2400" dirty="0"/>
              <a:t>files,  HIN can build an interactive </a:t>
            </a:r>
            <a:r>
              <a:rPr lang="en-US" sz="2400" dirty="0" smtClean="0"/>
              <a:t>analytics </a:t>
            </a:r>
            <a:r>
              <a:rPr lang="en-US" sz="2400" dirty="0"/>
              <a:t>dashboard that presents clinical HIE and claims data </a:t>
            </a:r>
            <a:r>
              <a:rPr lang="en-US" sz="2400" dirty="0" smtClean="0"/>
              <a:t>to care managers. This dashboard can be used by clinical teams and DHHS to </a:t>
            </a:r>
            <a:r>
              <a:rPr lang="en-US" sz="2400" dirty="0"/>
              <a:t>support/inform </a:t>
            </a:r>
            <a:r>
              <a:rPr lang="en-US" sz="2400" dirty="0" smtClean="0"/>
              <a:t>policy and </a:t>
            </a:r>
            <a:r>
              <a:rPr lang="en-US" sz="2400" dirty="0"/>
              <a:t>program activities addressing utilization, member outcomes, and improving care management and prescription medication </a:t>
            </a:r>
            <a:r>
              <a:rPr lang="en-US" sz="2400" dirty="0" smtClean="0"/>
              <a:t>workflows </a:t>
            </a:r>
            <a:endParaRPr lang="en-US" sz="2400" dirty="0"/>
          </a:p>
          <a:p>
            <a:pPr lvl="1">
              <a:lnSpc>
                <a:spcPct val="120000"/>
              </a:lnSpc>
              <a:spcBef>
                <a:spcPts val="600"/>
              </a:spcBef>
            </a:pPr>
            <a:r>
              <a:rPr lang="en-US" sz="2400" dirty="0" smtClean="0"/>
              <a:t>Merging </a:t>
            </a:r>
            <a:r>
              <a:rPr lang="en-US" sz="2400" dirty="0"/>
              <a:t>Medicaid Claims and HIE data results in significant improvement in risk </a:t>
            </a:r>
            <a:r>
              <a:rPr lang="en-US" sz="2400" dirty="0" smtClean="0"/>
              <a:t>scoring/stratification</a:t>
            </a:r>
          </a:p>
          <a:p>
            <a:pPr lvl="1">
              <a:lnSpc>
                <a:spcPct val="120000"/>
              </a:lnSpc>
              <a:spcBef>
                <a:spcPts val="600"/>
              </a:spcBef>
            </a:pPr>
            <a:r>
              <a:rPr lang="en-US" sz="2400" dirty="0" smtClean="0"/>
              <a:t>If HIN has access to MaineCare Claims files, HIN will be able to integrate discrete MaineCare medical and prescription claims data into the Clinical Portal</a:t>
            </a:r>
          </a:p>
        </p:txBody>
      </p:sp>
      <p:sp>
        <p:nvSpPr>
          <p:cNvPr id="5" name="Footer Placeholder 4"/>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17</a:t>
            </a:fld>
            <a:endParaRPr lang="en-US" dirty="0"/>
          </a:p>
        </p:txBody>
      </p:sp>
    </p:spTree>
    <p:extLst>
      <p:ext uri="{BB962C8B-B14F-4D97-AF65-F5344CB8AC3E}">
        <p14:creationId xmlns:p14="http://schemas.microsoft.com/office/powerpoint/2010/main" val="210096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600" b="1" dirty="0" smtClean="0"/>
              <a:t>MaineCare Analytics – SIM Impact</a:t>
            </a:r>
            <a:endParaRPr lang="en-US" sz="3600" b="1" dirty="0"/>
          </a:p>
        </p:txBody>
      </p:sp>
      <p:sp>
        <p:nvSpPr>
          <p:cNvPr id="3" name="Content Placeholder 2"/>
          <p:cNvSpPr>
            <a:spLocks noGrp="1"/>
          </p:cNvSpPr>
          <p:nvPr>
            <p:ph idx="1"/>
          </p:nvPr>
        </p:nvSpPr>
        <p:spPr>
          <a:xfrm>
            <a:off x="457200" y="1600201"/>
            <a:ext cx="8229600" cy="4343399"/>
          </a:xfrm>
        </p:spPr>
        <p:txBody>
          <a:bodyPr>
            <a:noAutofit/>
          </a:bodyPr>
          <a:lstStyle/>
          <a:p>
            <a:pPr lvl="0">
              <a:lnSpc>
                <a:spcPct val="120000"/>
              </a:lnSpc>
              <a:spcBef>
                <a:spcPts val="600"/>
              </a:spcBef>
            </a:pPr>
            <a:r>
              <a:rPr lang="en-US" sz="1500" b="1" dirty="0" smtClean="0"/>
              <a:t>SIM Pillar supported: </a:t>
            </a:r>
            <a:r>
              <a:rPr lang="en-US" sz="1500" dirty="0" smtClean="0"/>
              <a:t>Centralize </a:t>
            </a:r>
            <a:r>
              <a:rPr lang="en-US" sz="1500" dirty="0"/>
              <a:t>Data and Analysis</a:t>
            </a:r>
          </a:p>
          <a:p>
            <a:pPr lvl="0">
              <a:lnSpc>
                <a:spcPct val="120000"/>
              </a:lnSpc>
              <a:spcBef>
                <a:spcPts val="600"/>
              </a:spcBef>
            </a:pPr>
            <a:r>
              <a:rPr lang="en-US" sz="1500" b="1" dirty="0" smtClean="0"/>
              <a:t>SIM </a:t>
            </a:r>
            <a:r>
              <a:rPr lang="en-US" sz="1500" b="1" dirty="0"/>
              <a:t>CORE m</a:t>
            </a:r>
            <a:r>
              <a:rPr lang="en-US" sz="1500" b="1" dirty="0" smtClean="0"/>
              <a:t>etrics impact</a:t>
            </a:r>
            <a:r>
              <a:rPr lang="en-US" sz="1500" dirty="0" smtClean="0"/>
              <a:t>: Pediatric/Adolescent </a:t>
            </a:r>
            <a:r>
              <a:rPr lang="en-US" sz="1500" dirty="0"/>
              <a:t>Care, Mental Health, Obesity, Diabetes Care, ED Utilization, Readmissions, Imaging, Fragmented </a:t>
            </a:r>
            <a:r>
              <a:rPr lang="en-US" sz="1500" dirty="0" smtClean="0"/>
              <a:t>Care, and overall cost utilization reduction goals </a:t>
            </a:r>
          </a:p>
          <a:p>
            <a:pPr lvl="0">
              <a:lnSpc>
                <a:spcPct val="120000"/>
              </a:lnSpc>
              <a:spcBef>
                <a:spcPts val="600"/>
              </a:spcBef>
            </a:pPr>
            <a:r>
              <a:rPr lang="en-US" sz="1500" b="1" dirty="0" smtClean="0"/>
              <a:t>Objective impact:</a:t>
            </a:r>
            <a:endParaRPr lang="en-US" sz="1500" b="1" dirty="0"/>
          </a:p>
          <a:p>
            <a:pPr lvl="1">
              <a:lnSpc>
                <a:spcPct val="120000"/>
              </a:lnSpc>
              <a:spcBef>
                <a:spcPts val="600"/>
              </a:spcBef>
            </a:pPr>
            <a:r>
              <a:rPr lang="en-US" sz="1500" dirty="0"/>
              <a:t>This objective supports </a:t>
            </a:r>
            <a:r>
              <a:rPr lang="en-US" sz="1500" dirty="0" smtClean="0"/>
              <a:t>MaineCare</a:t>
            </a:r>
            <a:r>
              <a:rPr lang="en-US" sz="1500" dirty="0"/>
              <a:t> </a:t>
            </a:r>
            <a:r>
              <a:rPr lang="en-US" sz="1500" dirty="0" smtClean="0"/>
              <a:t>and clinician access to near real-time information by </a:t>
            </a:r>
            <a:r>
              <a:rPr lang="en-US" sz="1500" b="1" i="1" u="sng" dirty="0" smtClean="0"/>
              <a:t>narrowing the focus </a:t>
            </a:r>
            <a:r>
              <a:rPr lang="en-US" sz="1500" dirty="0" smtClean="0"/>
              <a:t>for proactive risk management for members that are at identified for: </a:t>
            </a:r>
          </a:p>
          <a:p>
            <a:pPr marL="1314450" lvl="2" indent="-457200">
              <a:lnSpc>
                <a:spcPct val="120000"/>
              </a:lnSpc>
              <a:spcBef>
                <a:spcPts val="600"/>
              </a:spcBef>
              <a:buFont typeface="+mj-lt"/>
              <a:buAutoNum type="arabicPeriod"/>
            </a:pPr>
            <a:r>
              <a:rPr lang="en-US" sz="1400" dirty="0" smtClean="0"/>
              <a:t>Being high-cost</a:t>
            </a:r>
            <a:endParaRPr lang="en-US" sz="1400" dirty="0"/>
          </a:p>
          <a:p>
            <a:pPr marL="1314450" lvl="2" indent="-457200">
              <a:lnSpc>
                <a:spcPct val="120000"/>
              </a:lnSpc>
              <a:spcBef>
                <a:spcPts val="600"/>
              </a:spcBef>
              <a:buFont typeface="+mj-lt"/>
              <a:buAutoNum type="arabicPeriod"/>
            </a:pPr>
            <a:r>
              <a:rPr lang="en-US" sz="1400" dirty="0" smtClean="0"/>
              <a:t>High risk for incidence of inpatient </a:t>
            </a:r>
            <a:r>
              <a:rPr lang="en-US" sz="1400" dirty="0"/>
              <a:t>and emergency department </a:t>
            </a:r>
            <a:r>
              <a:rPr lang="en-US" sz="1400" dirty="0" smtClean="0"/>
              <a:t>events of care</a:t>
            </a:r>
          </a:p>
          <a:p>
            <a:pPr marL="1314450" lvl="2" indent="-457200">
              <a:lnSpc>
                <a:spcPct val="120000"/>
              </a:lnSpc>
              <a:spcBef>
                <a:spcPts val="600"/>
              </a:spcBef>
              <a:buFont typeface="+mj-lt"/>
              <a:buAutoNum type="arabicPeriod"/>
            </a:pPr>
            <a:r>
              <a:rPr lang="en-US" sz="1400" dirty="0" smtClean="0"/>
              <a:t>For actively developing key </a:t>
            </a:r>
            <a:r>
              <a:rPr lang="en-US" sz="1400" dirty="0"/>
              <a:t>chronic </a:t>
            </a:r>
            <a:r>
              <a:rPr lang="en-US" sz="1400" dirty="0" smtClean="0"/>
              <a:t>illnesses </a:t>
            </a:r>
          </a:p>
          <a:p>
            <a:pPr lvl="1">
              <a:lnSpc>
                <a:spcPct val="120000"/>
              </a:lnSpc>
              <a:spcBef>
                <a:spcPts val="600"/>
              </a:spcBef>
            </a:pPr>
            <a:r>
              <a:rPr lang="en-US" sz="1500" dirty="0" smtClean="0"/>
              <a:t>The risk models, developed </a:t>
            </a:r>
            <a:r>
              <a:rPr lang="en-US" sz="1500" dirty="0"/>
              <a:t>using the HIE </a:t>
            </a:r>
            <a:r>
              <a:rPr lang="en-US" sz="1500" dirty="0" smtClean="0"/>
              <a:t>clinical data </a:t>
            </a:r>
            <a:r>
              <a:rPr lang="en-US" sz="1500" dirty="0"/>
              <a:t>and </a:t>
            </a:r>
            <a:r>
              <a:rPr lang="en-US" sz="1500" dirty="0" smtClean="0"/>
              <a:t>claims </a:t>
            </a:r>
            <a:r>
              <a:rPr lang="en-US" sz="1500" dirty="0"/>
              <a:t>data from </a:t>
            </a:r>
            <a:r>
              <a:rPr lang="en-US" sz="1500" dirty="0" smtClean="0"/>
              <a:t>MaineCare  allows </a:t>
            </a:r>
            <a:r>
              <a:rPr lang="en-US" sz="1500" dirty="0"/>
              <a:t>access to </a:t>
            </a:r>
            <a:r>
              <a:rPr lang="en-US" sz="1500" b="1" u="sng" dirty="0" smtClean="0"/>
              <a:t>actionable</a:t>
            </a:r>
            <a:r>
              <a:rPr lang="en-US" sz="1500" dirty="0" smtClean="0"/>
              <a:t> risk-information that care managers and clinicians otherwise wouldn’t have.</a:t>
            </a:r>
          </a:p>
        </p:txBody>
      </p:sp>
      <p:sp>
        <p:nvSpPr>
          <p:cNvPr id="5" name="Footer Placeholder 4"/>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18</a:t>
            </a:fld>
            <a:endParaRPr lang="en-US" dirty="0"/>
          </a:p>
        </p:txBody>
      </p:sp>
    </p:spTree>
    <p:extLst>
      <p:ext uri="{BB962C8B-B14F-4D97-AF65-F5344CB8AC3E}">
        <p14:creationId xmlns:p14="http://schemas.microsoft.com/office/powerpoint/2010/main" val="2053119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600" b="1" dirty="0" smtClean="0">
                <a:solidFill>
                  <a:schemeClr val="bg1"/>
                </a:solidFill>
              </a:rPr>
              <a:t>Medicaid Claims + Clinical Data = Improved Risk Scores </a:t>
            </a:r>
            <a:endParaRPr lang="en-US" sz="3600" b="1" dirty="0">
              <a:solidFill>
                <a:schemeClr val="bg1"/>
              </a:solidFill>
            </a:endParaRPr>
          </a:p>
        </p:txBody>
      </p:sp>
      <p:sp>
        <p:nvSpPr>
          <p:cNvPr id="3" name="Content Placeholder 2"/>
          <p:cNvSpPr>
            <a:spLocks noGrp="1"/>
          </p:cNvSpPr>
          <p:nvPr>
            <p:ph idx="1"/>
          </p:nvPr>
        </p:nvSpPr>
        <p:spPr>
          <a:xfrm>
            <a:off x="457200" y="1651635"/>
            <a:ext cx="8229600" cy="4704715"/>
          </a:xfrm>
        </p:spPr>
        <p:txBody>
          <a:bodyPr>
            <a:normAutofit fontScale="55000" lnSpcReduction="20000"/>
          </a:bodyPr>
          <a:lstStyle/>
          <a:p>
            <a:pPr>
              <a:lnSpc>
                <a:spcPct val="120000"/>
              </a:lnSpc>
              <a:spcBef>
                <a:spcPts val="600"/>
              </a:spcBef>
            </a:pPr>
            <a:r>
              <a:rPr lang="en-US" dirty="0" smtClean="0"/>
              <a:t>Through a SIM grant, HIN Tested the hypothesis that: Merging Medicaid Claims and HIE data resulted in significant improvement in risk scoring/stratification</a:t>
            </a:r>
          </a:p>
          <a:p>
            <a:pPr>
              <a:lnSpc>
                <a:spcPct val="120000"/>
              </a:lnSpc>
              <a:spcBef>
                <a:spcPts val="600"/>
              </a:spcBef>
            </a:pPr>
            <a:r>
              <a:rPr lang="en-US" dirty="0" smtClean="0"/>
              <a:t>For </a:t>
            </a:r>
            <a:r>
              <a:rPr lang="en-US" dirty="0"/>
              <a:t>most models the addition of claims data improved </a:t>
            </a:r>
            <a:r>
              <a:rPr lang="en-US" dirty="0" smtClean="0"/>
              <a:t>the risk scores</a:t>
            </a:r>
            <a:endParaRPr lang="en-US" dirty="0"/>
          </a:p>
          <a:p>
            <a:pPr lvl="1">
              <a:lnSpc>
                <a:spcPct val="120000"/>
              </a:lnSpc>
              <a:spcBef>
                <a:spcPts val="600"/>
              </a:spcBef>
            </a:pPr>
            <a:r>
              <a:rPr lang="en-US" dirty="0"/>
              <a:t>Better sensitivity at the higher risk bin levels</a:t>
            </a:r>
          </a:p>
          <a:p>
            <a:pPr lvl="1">
              <a:lnSpc>
                <a:spcPct val="120000"/>
              </a:lnSpc>
              <a:spcBef>
                <a:spcPts val="600"/>
              </a:spcBef>
            </a:pPr>
            <a:r>
              <a:rPr lang="en-US" dirty="0"/>
              <a:t>Better </a:t>
            </a:r>
            <a:r>
              <a:rPr lang="en-US" dirty="0" smtClean="0"/>
              <a:t>c-statistics (0.64-0.9)</a:t>
            </a:r>
            <a:endParaRPr lang="en-US" dirty="0"/>
          </a:p>
          <a:p>
            <a:pPr lvl="1">
              <a:lnSpc>
                <a:spcPct val="120000"/>
              </a:lnSpc>
              <a:spcBef>
                <a:spcPts val="600"/>
              </a:spcBef>
            </a:pPr>
            <a:r>
              <a:rPr lang="en-US" dirty="0"/>
              <a:t>Better r-squared </a:t>
            </a:r>
            <a:r>
              <a:rPr lang="en-US" dirty="0" smtClean="0"/>
              <a:t>statistics</a:t>
            </a:r>
          </a:p>
          <a:p>
            <a:pPr>
              <a:lnSpc>
                <a:spcPct val="120000"/>
              </a:lnSpc>
              <a:spcBef>
                <a:spcPts val="600"/>
              </a:spcBef>
            </a:pPr>
            <a:r>
              <a:rPr lang="en-US" dirty="0" smtClean="0"/>
              <a:t>Key </a:t>
            </a:r>
            <a:r>
              <a:rPr lang="en-US" dirty="0"/>
              <a:t>data available in the Claims data and not in the EHR data were shown as key features for several models</a:t>
            </a:r>
          </a:p>
          <a:p>
            <a:pPr lvl="1">
              <a:lnSpc>
                <a:spcPct val="120000"/>
              </a:lnSpc>
              <a:spcBef>
                <a:spcPts val="600"/>
              </a:spcBef>
            </a:pPr>
            <a:r>
              <a:rPr lang="en-US" dirty="0"/>
              <a:t>Mental health diagnosis codes: Mood Disorders, Anxiety Disorders, </a:t>
            </a:r>
          </a:p>
          <a:p>
            <a:pPr lvl="1">
              <a:lnSpc>
                <a:spcPct val="120000"/>
              </a:lnSpc>
              <a:spcBef>
                <a:spcPts val="600"/>
              </a:spcBef>
            </a:pPr>
            <a:r>
              <a:rPr lang="en-US" dirty="0"/>
              <a:t>CPT codes</a:t>
            </a:r>
          </a:p>
          <a:p>
            <a:pPr lvl="1">
              <a:lnSpc>
                <a:spcPct val="120000"/>
              </a:lnSpc>
              <a:spcBef>
                <a:spcPts val="600"/>
              </a:spcBef>
            </a:pPr>
            <a:r>
              <a:rPr lang="en-US" dirty="0"/>
              <a:t>Medication claims</a:t>
            </a:r>
          </a:p>
          <a:p>
            <a:pPr lvl="1">
              <a:lnSpc>
                <a:spcPct val="120000"/>
              </a:lnSpc>
              <a:spcBef>
                <a:spcPts val="600"/>
              </a:spcBef>
            </a:pPr>
            <a:r>
              <a:rPr lang="en-US" dirty="0"/>
              <a:t>Claims diagnosis codes filling the EHR diagnosis gaps (~40-50% EHR encounters missing </a:t>
            </a:r>
            <a:r>
              <a:rPr lang="en-US" dirty="0" smtClean="0"/>
              <a:t>some diagnosis </a:t>
            </a:r>
            <a:r>
              <a:rPr lang="en-US" dirty="0"/>
              <a:t>codes</a:t>
            </a:r>
            <a:r>
              <a:rPr lang="en-US" dirty="0" smtClean="0"/>
              <a:t>)</a:t>
            </a:r>
            <a:endParaRPr lang="en-US" dirty="0"/>
          </a:p>
        </p:txBody>
      </p:sp>
      <p:sp>
        <p:nvSpPr>
          <p:cNvPr id="6" name="Footer Placeholder 4"/>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7" name="Slide Number Placeholder 6"/>
          <p:cNvSpPr>
            <a:spLocks noGrp="1"/>
          </p:cNvSpPr>
          <p:nvPr>
            <p:ph type="sldNum" sz="quarter" idx="11"/>
          </p:nvPr>
        </p:nvSpPr>
        <p:spPr/>
        <p:txBody>
          <a:bodyPr/>
          <a:lstStyle/>
          <a:p>
            <a:pPr>
              <a:defRPr/>
            </a:pPr>
            <a:fld id="{1E7D749A-5575-B145-BD6D-7F1BA124A638}" type="slidenum">
              <a:rPr lang="en-US" smtClean="0"/>
              <a:pPr>
                <a:defRPr/>
              </a:pPr>
              <a:t>19</a:t>
            </a:fld>
            <a:endParaRPr lang="en-US" dirty="0"/>
          </a:p>
        </p:txBody>
      </p:sp>
    </p:spTree>
    <p:extLst>
      <p:ext uri="{BB962C8B-B14F-4D97-AF65-F5344CB8AC3E}">
        <p14:creationId xmlns:p14="http://schemas.microsoft.com/office/powerpoint/2010/main" val="463212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2600" y="1643063"/>
            <a:ext cx="4606925" cy="3678237"/>
          </a:xfrm>
          <a:prstGeom prst="rect">
            <a:avLst/>
          </a:prstGeom>
        </p:spPr>
        <p:txBody>
          <a:bodyPr>
            <a:spAutoFit/>
          </a:bodyPr>
          <a:lstStyle/>
          <a:p>
            <a:pPr defTabSz="609585" eaLnBrk="1" fontAlgn="auto" hangingPunct="1">
              <a:spcBef>
                <a:spcPts val="0"/>
              </a:spcBef>
              <a:spcAft>
                <a:spcPts val="600"/>
              </a:spcAft>
              <a:defRPr/>
            </a:pPr>
            <a:r>
              <a:rPr lang="en-US" sz="2000" b="1" dirty="0">
                <a:solidFill>
                  <a:srgbClr val="004B8D"/>
                </a:solidFill>
                <a:latin typeface="Helvetica"/>
                <a:ea typeface="Verdana" charset="0"/>
                <a:cs typeface="Verdana" charset="0"/>
              </a:rPr>
              <a:t>Healthcare system in Bangor, Maine</a:t>
            </a:r>
          </a:p>
          <a:p>
            <a:pPr marL="285744" indent="-285744" defTabSz="609585" eaLnBrk="1" fontAlgn="auto" hangingPunct="1">
              <a:spcBef>
                <a:spcPts val="0"/>
              </a:spcBef>
              <a:spcAft>
                <a:spcPts val="600"/>
              </a:spcAft>
              <a:buFont typeface="Arial" charset="0"/>
              <a:buChar char="•"/>
              <a:defRPr/>
            </a:pPr>
            <a:r>
              <a:rPr lang="en-US" sz="1600" dirty="0">
                <a:solidFill>
                  <a:srgbClr val="004B8D"/>
                </a:solidFill>
                <a:latin typeface="Helvetica"/>
                <a:ea typeface="Verdana" charset="0"/>
                <a:cs typeface="Verdana" charset="0"/>
              </a:rPr>
              <a:t>112 bed acute care community hospital </a:t>
            </a:r>
          </a:p>
          <a:p>
            <a:pPr marL="285744" indent="-285744" defTabSz="609585" eaLnBrk="1" fontAlgn="auto" hangingPunct="1">
              <a:spcBef>
                <a:spcPts val="0"/>
              </a:spcBef>
              <a:spcAft>
                <a:spcPts val="600"/>
              </a:spcAft>
              <a:buFont typeface="Arial" charset="0"/>
              <a:buChar char="•"/>
              <a:defRPr/>
            </a:pPr>
            <a:r>
              <a:rPr lang="en-US" sz="1600" dirty="0">
                <a:solidFill>
                  <a:srgbClr val="004B8D"/>
                </a:solidFill>
                <a:latin typeface="Helvetica"/>
                <a:ea typeface="Verdana" charset="0"/>
                <a:cs typeface="Verdana" charset="0"/>
              </a:rPr>
              <a:t>Primary care and specialty physician practices</a:t>
            </a:r>
          </a:p>
          <a:p>
            <a:pPr marL="285744" indent="-285744" defTabSz="609585" eaLnBrk="1" fontAlgn="auto" hangingPunct="1">
              <a:spcBef>
                <a:spcPts val="0"/>
              </a:spcBef>
              <a:spcAft>
                <a:spcPts val="600"/>
              </a:spcAft>
              <a:buFont typeface="Arial" charset="0"/>
              <a:buChar char="•"/>
              <a:defRPr/>
            </a:pPr>
            <a:r>
              <a:rPr lang="en-US" sz="1600" dirty="0">
                <a:solidFill>
                  <a:srgbClr val="004B8D"/>
                </a:solidFill>
                <a:latin typeface="Helvetica"/>
                <a:ea typeface="Verdana" charset="0"/>
                <a:cs typeface="Verdana" charset="0"/>
              </a:rPr>
              <a:t>24,000 covered lives</a:t>
            </a:r>
          </a:p>
          <a:p>
            <a:pPr marL="285744" indent="-285744" defTabSz="609585" eaLnBrk="1" fontAlgn="auto" hangingPunct="1">
              <a:spcBef>
                <a:spcPts val="0"/>
              </a:spcBef>
              <a:spcAft>
                <a:spcPts val="600"/>
              </a:spcAft>
              <a:buFont typeface="Arial" charset="0"/>
              <a:buChar char="•"/>
              <a:defRPr/>
            </a:pPr>
            <a:r>
              <a:rPr lang="en-US" sz="1600" dirty="0">
                <a:solidFill>
                  <a:srgbClr val="004B8D"/>
                </a:solidFill>
                <a:latin typeface="Helvetica"/>
                <a:ea typeface="Verdana" charset="0"/>
                <a:cs typeface="Verdana" charset="0"/>
              </a:rPr>
              <a:t>Partner with FQHC</a:t>
            </a:r>
          </a:p>
          <a:p>
            <a:pPr defTabSz="609585" eaLnBrk="1" fontAlgn="auto" hangingPunct="1">
              <a:spcBef>
                <a:spcPts val="0"/>
              </a:spcBef>
              <a:spcAft>
                <a:spcPts val="600"/>
              </a:spcAft>
              <a:defRPr/>
            </a:pPr>
            <a:endParaRPr lang="en-US" sz="2000" dirty="0">
              <a:solidFill>
                <a:srgbClr val="004B8D"/>
              </a:solidFill>
              <a:latin typeface="Helvetica"/>
              <a:ea typeface="Verdana" charset="0"/>
              <a:cs typeface="Verdana" charset="0"/>
            </a:endParaRPr>
          </a:p>
          <a:p>
            <a:pPr defTabSz="609585" eaLnBrk="1" fontAlgn="auto" hangingPunct="1">
              <a:spcBef>
                <a:spcPts val="0"/>
              </a:spcBef>
              <a:spcAft>
                <a:spcPts val="600"/>
              </a:spcAft>
              <a:defRPr/>
            </a:pPr>
            <a:r>
              <a:rPr lang="en-US" sz="2000" b="1" dirty="0">
                <a:solidFill>
                  <a:srgbClr val="004B8D"/>
                </a:solidFill>
                <a:latin typeface="Helvetica"/>
                <a:ea typeface="Verdana" charset="0"/>
                <a:cs typeface="Verdana" charset="0"/>
              </a:rPr>
              <a:t>Participates in several ACOs</a:t>
            </a:r>
          </a:p>
          <a:p>
            <a:pPr marL="285744" indent="-285744" defTabSz="609585" eaLnBrk="1" fontAlgn="auto" hangingPunct="1">
              <a:spcBef>
                <a:spcPts val="0"/>
              </a:spcBef>
              <a:spcAft>
                <a:spcPts val="600"/>
              </a:spcAft>
              <a:buFont typeface="Arial" charset="0"/>
              <a:buChar char="•"/>
              <a:defRPr/>
            </a:pPr>
            <a:r>
              <a:rPr lang="en-US" sz="1600" dirty="0">
                <a:solidFill>
                  <a:srgbClr val="004B8D"/>
                </a:solidFill>
                <a:latin typeface="Helvetica"/>
                <a:ea typeface="Verdana" charset="0"/>
                <a:cs typeface="Verdana" charset="0"/>
              </a:rPr>
              <a:t>Medicare shared savings</a:t>
            </a:r>
          </a:p>
          <a:p>
            <a:pPr marL="285744" indent="-285744" defTabSz="609585" eaLnBrk="1" fontAlgn="auto" hangingPunct="1">
              <a:spcBef>
                <a:spcPts val="0"/>
              </a:spcBef>
              <a:spcAft>
                <a:spcPts val="600"/>
              </a:spcAft>
              <a:buFont typeface="Arial" charset="0"/>
              <a:buChar char="•"/>
              <a:defRPr/>
            </a:pPr>
            <a:r>
              <a:rPr lang="en-US" sz="1600" dirty="0">
                <a:solidFill>
                  <a:srgbClr val="004B8D"/>
                </a:solidFill>
                <a:latin typeface="Helvetica"/>
                <a:ea typeface="Verdana" charset="0"/>
                <a:cs typeface="Verdana" charset="0"/>
              </a:rPr>
              <a:t>Medicaid</a:t>
            </a:r>
          </a:p>
          <a:p>
            <a:pPr marL="285744" indent="-285744" defTabSz="609585" eaLnBrk="1" fontAlgn="auto" hangingPunct="1">
              <a:spcBef>
                <a:spcPts val="0"/>
              </a:spcBef>
              <a:spcAft>
                <a:spcPts val="600"/>
              </a:spcAft>
              <a:buFont typeface="Arial" charset="0"/>
              <a:buChar char="•"/>
              <a:defRPr/>
            </a:pPr>
            <a:r>
              <a:rPr lang="en-US" sz="1600" dirty="0">
                <a:solidFill>
                  <a:srgbClr val="004B8D"/>
                </a:solidFill>
                <a:latin typeface="Helvetica"/>
                <a:ea typeface="Verdana" charset="0"/>
                <a:cs typeface="Verdana" charset="0"/>
              </a:rPr>
              <a:t>Commercials</a:t>
            </a:r>
          </a:p>
        </p:txBody>
      </p:sp>
      <p:grpSp>
        <p:nvGrpSpPr>
          <p:cNvPr id="142338" name="Group 7"/>
          <p:cNvGrpSpPr>
            <a:grpSpLocks/>
          </p:cNvGrpSpPr>
          <p:nvPr/>
        </p:nvGrpSpPr>
        <p:grpSpPr bwMode="auto">
          <a:xfrm>
            <a:off x="5016240" y="3856038"/>
            <a:ext cx="3599123" cy="1563128"/>
            <a:chOff x="4966589" y="1311106"/>
            <a:chExt cx="3597889" cy="830997"/>
          </a:xfrm>
        </p:grpSpPr>
        <p:sp>
          <p:nvSpPr>
            <p:cNvPr id="7" name="Rectangle 6"/>
            <p:cNvSpPr>
              <a:spLocks noChangeArrowheads="1"/>
            </p:cNvSpPr>
            <p:nvPr/>
          </p:nvSpPr>
          <p:spPr bwMode="auto">
            <a:xfrm>
              <a:off x="4994801" y="1311106"/>
              <a:ext cx="3569677" cy="830997"/>
            </a:xfrm>
            <a:prstGeom prst="rect">
              <a:avLst/>
            </a:prstGeom>
            <a:solidFill>
              <a:srgbClr val="0D8676"/>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09585" eaLnBrk="1" fontAlgn="auto" hangingPunct="1">
                <a:spcBef>
                  <a:spcPts val="0"/>
                </a:spcBef>
                <a:spcAft>
                  <a:spcPts val="0"/>
                </a:spcAft>
                <a:defRPr/>
              </a:pPr>
              <a:endParaRPr lang="en-US" dirty="0">
                <a:solidFill>
                  <a:srgbClr val="004B8D"/>
                </a:solidFill>
                <a:latin typeface="+mn-lt"/>
                <a:ea typeface="+mn-ea"/>
              </a:endParaRPr>
            </a:p>
          </p:txBody>
        </p:sp>
        <p:sp>
          <p:nvSpPr>
            <p:cNvPr id="142345" name="Rectangle 3"/>
            <p:cNvSpPr>
              <a:spLocks noChangeArrowheads="1"/>
            </p:cNvSpPr>
            <p:nvPr/>
          </p:nvSpPr>
          <p:spPr bwMode="auto">
            <a:xfrm>
              <a:off x="4966589" y="1333913"/>
              <a:ext cx="3564099" cy="70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08013">
                <a:defRPr>
                  <a:solidFill>
                    <a:schemeClr val="tx1"/>
                  </a:solidFill>
                  <a:latin typeface="Arial" charset="0"/>
                  <a:ea typeface="MS PGothic" charset="-128"/>
                </a:defRPr>
              </a:lvl1pPr>
              <a:lvl2pPr marL="742950" indent="-285750" defTabSz="608013">
                <a:defRPr>
                  <a:solidFill>
                    <a:schemeClr val="tx1"/>
                  </a:solidFill>
                  <a:latin typeface="Arial" charset="0"/>
                  <a:ea typeface="MS PGothic" charset="-128"/>
                </a:defRPr>
              </a:lvl2pPr>
              <a:lvl3pPr marL="1143000" indent="-228600" defTabSz="608013">
                <a:defRPr>
                  <a:solidFill>
                    <a:schemeClr val="tx1"/>
                  </a:solidFill>
                  <a:latin typeface="Arial" charset="0"/>
                  <a:ea typeface="MS PGothic" charset="-128"/>
                </a:defRPr>
              </a:lvl3pPr>
              <a:lvl4pPr marL="1600200" indent="-228600" defTabSz="608013">
                <a:defRPr>
                  <a:solidFill>
                    <a:schemeClr val="tx1"/>
                  </a:solidFill>
                  <a:latin typeface="Arial" charset="0"/>
                  <a:ea typeface="MS PGothic" charset="-128"/>
                </a:defRPr>
              </a:lvl4pPr>
              <a:lvl5pPr marL="2057400" indent="-228600" defTabSz="608013">
                <a:defRPr>
                  <a:solidFill>
                    <a:schemeClr val="tx1"/>
                  </a:solidFill>
                  <a:latin typeface="Arial" charset="0"/>
                  <a:ea typeface="MS PGothic" charset="-128"/>
                </a:defRPr>
              </a:lvl5pPr>
              <a:lvl6pPr marL="2514600" indent="-228600" defTabSz="608013" eaLnBrk="0" fontAlgn="base" hangingPunct="0">
                <a:spcBef>
                  <a:spcPct val="0"/>
                </a:spcBef>
                <a:spcAft>
                  <a:spcPct val="0"/>
                </a:spcAft>
                <a:defRPr>
                  <a:solidFill>
                    <a:schemeClr val="tx1"/>
                  </a:solidFill>
                  <a:latin typeface="Arial" charset="0"/>
                  <a:ea typeface="MS PGothic" charset="-128"/>
                </a:defRPr>
              </a:lvl6pPr>
              <a:lvl7pPr marL="2971800" indent="-228600" defTabSz="608013" eaLnBrk="0" fontAlgn="base" hangingPunct="0">
                <a:spcBef>
                  <a:spcPct val="0"/>
                </a:spcBef>
                <a:spcAft>
                  <a:spcPct val="0"/>
                </a:spcAft>
                <a:defRPr>
                  <a:solidFill>
                    <a:schemeClr val="tx1"/>
                  </a:solidFill>
                  <a:latin typeface="Arial" charset="0"/>
                  <a:ea typeface="MS PGothic" charset="-128"/>
                </a:defRPr>
              </a:lvl7pPr>
              <a:lvl8pPr marL="3429000" indent="-228600" defTabSz="608013" eaLnBrk="0" fontAlgn="base" hangingPunct="0">
                <a:spcBef>
                  <a:spcPct val="0"/>
                </a:spcBef>
                <a:spcAft>
                  <a:spcPct val="0"/>
                </a:spcAft>
                <a:defRPr>
                  <a:solidFill>
                    <a:schemeClr val="tx1"/>
                  </a:solidFill>
                  <a:latin typeface="Arial" charset="0"/>
                  <a:ea typeface="MS PGothic" charset="-128"/>
                </a:defRPr>
              </a:lvl8pPr>
              <a:lvl9pPr marL="3886200" indent="-228600" defTabSz="608013"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ts val="813"/>
                </a:spcBef>
              </a:pPr>
              <a:r>
                <a:rPr lang="en-US" altLang="en-US" sz="2000" i="1" dirty="0">
                  <a:solidFill>
                    <a:srgbClr val="FFFFFF"/>
                  </a:solidFill>
                  <a:latin typeface="Helvetica" charset="0"/>
                  <a:ea typeface="ＭＳ Ｐゴシック" charset="-128"/>
                </a:rPr>
                <a:t>Using real-time predictive risk scores </a:t>
              </a:r>
              <a:r>
                <a:rPr lang="en-US" altLang="en-US" sz="2000" i="1" dirty="0" smtClean="0">
                  <a:solidFill>
                    <a:srgbClr val="FFFFFF"/>
                  </a:solidFill>
                  <a:latin typeface="Helvetica" charset="0"/>
                  <a:ea typeface="ＭＳ Ｐゴシック" charset="-128"/>
                </a:rPr>
                <a:t>(Calculated with HIE + MaineCare Data) to </a:t>
              </a:r>
              <a:r>
                <a:rPr lang="en-US" altLang="en-US" sz="2000" i="1" dirty="0">
                  <a:solidFill>
                    <a:srgbClr val="FFFFFF"/>
                  </a:solidFill>
                  <a:latin typeface="Helvetica" charset="0"/>
                  <a:ea typeface="ＭＳ Ｐゴシック" charset="-128"/>
                </a:rPr>
                <a:t>manage patients daily</a:t>
              </a:r>
              <a:endParaRPr lang="en-US" altLang="en-US" sz="2000" i="1" dirty="0">
                <a:solidFill>
                  <a:srgbClr val="FFFFFF"/>
                </a:solidFill>
                <a:latin typeface="Helvetica" charset="0"/>
              </a:endParaRPr>
            </a:p>
          </p:txBody>
        </p:sp>
      </p:grpSp>
      <p:sp>
        <p:nvSpPr>
          <p:cNvPr id="6" name="Title 5"/>
          <p:cNvSpPr>
            <a:spLocks noGrp="1"/>
          </p:cNvSpPr>
          <p:nvPr>
            <p:ph type="title"/>
          </p:nvPr>
        </p:nvSpPr>
        <p:spPr/>
        <p:txBody>
          <a:bodyPr/>
          <a:lstStyle/>
          <a:p>
            <a:pPr eaLnBrk="1" hangingPunct="1">
              <a:defRPr/>
            </a:pPr>
            <a:r>
              <a:rPr lang="en-US" sz="3600" b="1" dirty="0" smtClean="0">
                <a:solidFill>
                  <a:schemeClr val="bg1"/>
                </a:solidFill>
              </a:rPr>
              <a:t>Case Study: St. Joseph </a:t>
            </a:r>
            <a:r>
              <a:rPr lang="en-US" sz="3600" b="1" dirty="0">
                <a:solidFill>
                  <a:schemeClr val="bg1"/>
                </a:solidFill>
              </a:rPr>
              <a:t>Healthcare</a:t>
            </a:r>
          </a:p>
        </p:txBody>
      </p:sp>
      <p:sp>
        <p:nvSpPr>
          <p:cNvPr id="2" name="Footer Placeholder 1"/>
          <p:cNvSpPr>
            <a:spLocks noGrp="1"/>
          </p:cNvSpPr>
          <p:nvPr>
            <p:ph type="ftr" sz="quarter" idx="10"/>
          </p:nvPr>
        </p:nvSpPr>
        <p:spPr/>
        <p:txBody>
          <a:bodyPr/>
          <a:lstStyle/>
          <a:p>
            <a:pPr>
              <a:defRPr/>
            </a:pPr>
            <a:r>
              <a:rPr lang="en-US" dirty="0"/>
              <a:t>@2016 HealthInfoNet (HIN) – All Rights Reserved HIN Proprietary – Not for Redistribution </a:t>
            </a:r>
          </a:p>
        </p:txBody>
      </p:sp>
      <p:sp>
        <p:nvSpPr>
          <p:cNvPr id="14234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C01AEBD3-70F3-6B4F-908B-B6F1C2518A89}" type="slidenum">
              <a:rPr lang="en-US" altLang="en-US">
                <a:solidFill>
                  <a:srgbClr val="8996B3"/>
                </a:solidFill>
                <a:latin typeface="Helvetica" charset="0"/>
              </a:rPr>
              <a:pPr/>
              <a:t>20</a:t>
            </a:fld>
            <a:endParaRPr lang="en-US" altLang="en-US" dirty="0">
              <a:solidFill>
                <a:srgbClr val="8996B3"/>
              </a:solidFill>
              <a:latin typeface="Helvetica" charset="0"/>
            </a:endParaRPr>
          </a:p>
        </p:txBody>
      </p:sp>
      <p:pic>
        <p:nvPicPr>
          <p:cNvPr id="142342"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08250"/>
            <a:ext cx="14176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4988" y="2209800"/>
            <a:ext cx="98742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118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1143000"/>
          </a:xfrm>
        </p:spPr>
        <p:txBody>
          <a:bodyPr>
            <a:noAutofit/>
          </a:bodyPr>
          <a:lstStyle/>
          <a:p>
            <a:r>
              <a:rPr lang="en-US" sz="3600" b="1" dirty="0" smtClean="0"/>
              <a:t>HealthInfoNet’s SIM Objectives</a:t>
            </a:r>
            <a:endParaRPr lang="en-US" sz="3600" b="1" dirty="0"/>
          </a:p>
        </p:txBody>
      </p:sp>
      <p:sp>
        <p:nvSpPr>
          <p:cNvPr id="3" name="Content Placeholder 2"/>
          <p:cNvSpPr>
            <a:spLocks noGrp="1"/>
          </p:cNvSpPr>
          <p:nvPr>
            <p:ph idx="1"/>
          </p:nvPr>
        </p:nvSpPr>
        <p:spPr>
          <a:xfrm>
            <a:off x="228600" y="1270000"/>
            <a:ext cx="8712200" cy="4902200"/>
          </a:xfrm>
        </p:spPr>
        <p:txBody>
          <a:bodyPr>
            <a:normAutofit fontScale="85000" lnSpcReduction="20000"/>
          </a:bodyPr>
          <a:lstStyle/>
          <a:p>
            <a:pPr marL="457200" indent="-457200">
              <a:lnSpc>
                <a:spcPct val="120000"/>
              </a:lnSpc>
              <a:spcBef>
                <a:spcPts val="0"/>
              </a:spcBef>
              <a:spcAft>
                <a:spcPts val="600"/>
              </a:spcAft>
              <a:buFont typeface="+mj-lt"/>
              <a:buAutoNum type="arabicPeriod"/>
            </a:pPr>
            <a:r>
              <a:rPr lang="en-US" sz="2400" dirty="0"/>
              <a:t>Provide Maine patients with access to their statewide HIE record leveraging “Blue Button” standards in </a:t>
            </a:r>
            <a:r>
              <a:rPr lang="en-US" sz="2400" dirty="0" smtClean="0"/>
              <a:t>a 12-month </a:t>
            </a:r>
            <a:r>
              <a:rPr lang="en-US" sz="2400" dirty="0"/>
              <a:t>pilot.</a:t>
            </a:r>
          </a:p>
          <a:p>
            <a:pPr marL="457200" indent="-457200">
              <a:lnSpc>
                <a:spcPct val="120000"/>
              </a:lnSpc>
              <a:spcBef>
                <a:spcPts val="0"/>
              </a:spcBef>
              <a:spcAft>
                <a:spcPts val="600"/>
              </a:spcAft>
              <a:buFont typeface="+mj-lt"/>
              <a:buAutoNum type="arabicPeriod"/>
            </a:pPr>
            <a:r>
              <a:rPr lang="en-US" sz="2400" dirty="0" smtClean="0"/>
              <a:t>Provide real-time notifications from the HIE to MaineCare when MaineCare members are admitted or discharged from inpatient and emergency room settings.</a:t>
            </a:r>
          </a:p>
          <a:p>
            <a:pPr marL="457200" indent="-457200">
              <a:lnSpc>
                <a:spcPct val="120000"/>
              </a:lnSpc>
              <a:spcBef>
                <a:spcPts val="0"/>
              </a:spcBef>
              <a:spcAft>
                <a:spcPts val="600"/>
              </a:spcAft>
              <a:buFont typeface="+mj-lt"/>
              <a:buAutoNum type="arabicPeriod"/>
            </a:pPr>
            <a:r>
              <a:rPr lang="en-US" sz="2400" dirty="0" smtClean="0"/>
              <a:t>MaineCare Analytics Dashboard:</a:t>
            </a:r>
          </a:p>
          <a:p>
            <a:pPr marL="857250" lvl="1" indent="-457200">
              <a:lnSpc>
                <a:spcPct val="120000"/>
              </a:lnSpc>
              <a:spcBef>
                <a:spcPts val="0"/>
              </a:spcBef>
              <a:spcAft>
                <a:spcPts val="600"/>
              </a:spcAft>
              <a:buFont typeface="+mj-lt"/>
              <a:buAutoNum type="alphaLcParenR"/>
            </a:pPr>
            <a:r>
              <a:rPr lang="en-US" sz="2000" dirty="0" smtClean="0"/>
              <a:t>Provide a Dashboard from the HIE enabling MaineCare to clinically monitor members’ health care utilization and outcomes at the population and individual level. </a:t>
            </a:r>
            <a:endParaRPr lang="en-US" sz="2000" dirty="0"/>
          </a:p>
          <a:p>
            <a:pPr marL="857250" lvl="1" indent="-457200">
              <a:lnSpc>
                <a:spcPct val="120000"/>
              </a:lnSpc>
              <a:spcBef>
                <a:spcPts val="0"/>
              </a:spcBef>
              <a:spcAft>
                <a:spcPts val="600"/>
              </a:spcAft>
              <a:buFont typeface="+mj-lt"/>
              <a:buAutoNum type="alphaLcParenR"/>
            </a:pPr>
            <a:r>
              <a:rPr lang="en-US" sz="2000" dirty="0" smtClean="0"/>
              <a:t>Develop and deploy real-time discrete data feeds for MaineCare claims and prescription data to HIN for HIE and Analytics inclusion</a:t>
            </a:r>
          </a:p>
          <a:p>
            <a:pPr marL="457200" indent="-457200">
              <a:lnSpc>
                <a:spcPct val="120000"/>
              </a:lnSpc>
              <a:spcBef>
                <a:spcPts val="0"/>
              </a:spcBef>
              <a:spcAft>
                <a:spcPts val="600"/>
              </a:spcAft>
              <a:buFont typeface="+mj-lt"/>
              <a:buAutoNum type="arabicPeriod"/>
            </a:pPr>
            <a:r>
              <a:rPr lang="en-US" sz="2400" dirty="0"/>
              <a:t>Provide HIT and HIE adoption </a:t>
            </a:r>
            <a:r>
              <a:rPr lang="en-US" sz="2400" dirty="0" smtClean="0"/>
              <a:t>reimbursements (1.4 million) </a:t>
            </a:r>
            <a:r>
              <a:rPr lang="en-US" sz="2400" dirty="0"/>
              <a:t>to up to 20 Behavioral Health provider sites/organizations.</a:t>
            </a:r>
          </a:p>
          <a:p>
            <a:pPr marL="457200" indent="-457200">
              <a:lnSpc>
                <a:spcPct val="120000"/>
              </a:lnSpc>
              <a:spcBef>
                <a:spcPts val="0"/>
              </a:spcBef>
              <a:spcAft>
                <a:spcPts val="600"/>
              </a:spcAft>
              <a:buFont typeface="+mj-lt"/>
              <a:buAutoNum type="arabicPeriod"/>
            </a:pPr>
            <a:r>
              <a:rPr lang="en-US" sz="2400" dirty="0"/>
              <a:t>Provide HIE access to Behavioral Health providers</a:t>
            </a:r>
            <a:r>
              <a:rPr lang="en-US" sz="2400" dirty="0" smtClean="0"/>
              <a:t>.</a:t>
            </a:r>
            <a:endParaRPr lang="en-US" sz="2400" dirty="0"/>
          </a:p>
        </p:txBody>
      </p:sp>
      <p:sp>
        <p:nvSpPr>
          <p:cNvPr id="5"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3</a:t>
            </a:fld>
            <a:endParaRPr lang="en-US" dirty="0"/>
          </a:p>
        </p:txBody>
      </p:sp>
    </p:spTree>
    <p:extLst>
      <p:ext uri="{BB962C8B-B14F-4D97-AF65-F5344CB8AC3E}">
        <p14:creationId xmlns:p14="http://schemas.microsoft.com/office/powerpoint/2010/main" val="880230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87350" y="3273425"/>
            <a:ext cx="1925638" cy="977900"/>
          </a:xfrm>
          <a:prstGeom prst="rect">
            <a:avLst/>
          </a:prstGeom>
          <a:solidFill>
            <a:srgbClr val="E4F5FF"/>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endParaRPr lang="en-US" dirty="0">
              <a:solidFill>
                <a:srgbClr val="004B8D"/>
              </a:solidFill>
            </a:endParaRPr>
          </a:p>
        </p:txBody>
      </p:sp>
      <p:sp>
        <p:nvSpPr>
          <p:cNvPr id="5" name="Rectangle 4"/>
          <p:cNvSpPr/>
          <p:nvPr/>
        </p:nvSpPr>
        <p:spPr>
          <a:xfrm>
            <a:off x="184150" y="301625"/>
            <a:ext cx="8609013" cy="1241425"/>
          </a:xfrm>
          <a:prstGeom prst="rect">
            <a:avLst/>
          </a:prstGeom>
        </p:spPr>
        <p:txBody>
          <a:bodyPr>
            <a:spAutoFit/>
          </a:bodyPr>
          <a:lstStyle/>
          <a:p>
            <a:pPr algn="ctr" defTabSz="609585" eaLnBrk="1" fontAlgn="auto" hangingPunct="1">
              <a:spcBef>
                <a:spcPts val="0"/>
              </a:spcBef>
              <a:spcAft>
                <a:spcPts val="600"/>
              </a:spcAft>
              <a:defRPr/>
            </a:pPr>
            <a:r>
              <a:rPr lang="en-US" sz="3600" b="1" dirty="0">
                <a:solidFill>
                  <a:schemeClr val="bg1"/>
                </a:solidFill>
                <a:latin typeface="+mj-lt"/>
                <a:ea typeface="Verdana" charset="0"/>
                <a:cs typeface="Verdana" charset="0"/>
              </a:rPr>
              <a:t>Workflow: Acute to Ambulatory Patient Risk Management</a:t>
            </a:r>
          </a:p>
        </p:txBody>
      </p:sp>
      <p:grpSp>
        <p:nvGrpSpPr>
          <p:cNvPr id="145411" name="Group 65"/>
          <p:cNvGrpSpPr>
            <a:grpSpLocks/>
          </p:cNvGrpSpPr>
          <p:nvPr/>
        </p:nvGrpSpPr>
        <p:grpSpPr bwMode="auto">
          <a:xfrm>
            <a:off x="733425" y="1670050"/>
            <a:ext cx="7829550" cy="1143000"/>
            <a:chOff x="-476496" y="-1038472"/>
            <a:chExt cx="2820370" cy="2336296"/>
          </a:xfrm>
        </p:grpSpPr>
        <p:sp>
          <p:nvSpPr>
            <p:cNvPr id="61" name="Rectangle 60"/>
            <p:cNvSpPr>
              <a:spLocks noChangeArrowheads="1"/>
            </p:cNvSpPr>
            <p:nvPr/>
          </p:nvSpPr>
          <p:spPr bwMode="auto">
            <a:xfrm>
              <a:off x="-476496" y="-1038472"/>
              <a:ext cx="2737476" cy="2336296"/>
            </a:xfrm>
            <a:prstGeom prst="rect">
              <a:avLst/>
            </a:prstGeom>
            <a:solidFill>
              <a:srgbClr val="0070C0">
                <a:alpha val="16862"/>
              </a:srgbClr>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09585" eaLnBrk="1" fontAlgn="auto" hangingPunct="1">
                <a:spcBef>
                  <a:spcPts val="0"/>
                </a:spcBef>
                <a:spcAft>
                  <a:spcPts val="0"/>
                </a:spcAft>
                <a:defRPr/>
              </a:pPr>
              <a:endParaRPr lang="en-US" dirty="0">
                <a:solidFill>
                  <a:srgbClr val="004B8D"/>
                </a:solidFill>
                <a:latin typeface="+mn-lt"/>
                <a:ea typeface="+mn-ea"/>
              </a:endParaRPr>
            </a:p>
          </p:txBody>
        </p:sp>
        <p:sp>
          <p:nvSpPr>
            <p:cNvPr id="18" name="Rectangle 17"/>
            <p:cNvSpPr/>
            <p:nvPr/>
          </p:nvSpPr>
          <p:spPr>
            <a:xfrm>
              <a:off x="-425029" y="-980065"/>
              <a:ext cx="2768903" cy="2268155"/>
            </a:xfrm>
            <a:prstGeom prst="rect">
              <a:avLst/>
            </a:prstGeom>
          </p:spPr>
          <p:txBody>
            <a:bodyPr>
              <a:spAutoFit/>
            </a:bodyPr>
            <a:lstStyle/>
            <a:p>
              <a:pPr algn="ctr" defTabSz="609585" eaLnBrk="1" fontAlgn="auto" hangingPunct="1">
                <a:spcBef>
                  <a:spcPts val="0"/>
                </a:spcBef>
                <a:spcAft>
                  <a:spcPts val="1200"/>
                </a:spcAft>
                <a:defRPr/>
              </a:pPr>
              <a:r>
                <a:rPr lang="en-US" sz="1867" b="1" dirty="0">
                  <a:solidFill>
                    <a:srgbClr val="004B8D"/>
                  </a:solidFill>
                  <a:latin typeface="Helvetica"/>
                  <a:ea typeface="Verdana" charset="0"/>
                  <a:cs typeface="Verdana" charset="0"/>
                </a:rPr>
                <a:t>Post discharge, </a:t>
              </a:r>
              <a:r>
                <a:rPr lang="en-US" sz="1867" b="1" dirty="0" smtClean="0">
                  <a:solidFill>
                    <a:srgbClr val="004B8D"/>
                  </a:solidFill>
                  <a:latin typeface="Helvetica"/>
                  <a:ea typeface="Verdana" charset="0"/>
                  <a:cs typeface="Verdana" charset="0"/>
                </a:rPr>
                <a:t>St. Joseph’s </a:t>
              </a:r>
              <a:r>
                <a:rPr lang="en-US" sz="1867" b="1" dirty="0">
                  <a:solidFill>
                    <a:srgbClr val="004B8D"/>
                  </a:solidFill>
                  <a:latin typeface="Helvetica"/>
                  <a:ea typeface="Verdana" charset="0"/>
                  <a:cs typeface="Verdana" charset="0"/>
                </a:rPr>
                <a:t>PCP patients are handed off to ambulatory care manager for follow up.  </a:t>
              </a:r>
            </a:p>
            <a:p>
              <a:pPr algn="ctr" defTabSz="609585" eaLnBrk="1" fontAlgn="auto" hangingPunct="1">
                <a:spcBef>
                  <a:spcPts val="0"/>
                </a:spcBef>
                <a:spcAft>
                  <a:spcPts val="1200"/>
                </a:spcAft>
                <a:defRPr/>
              </a:pPr>
              <a:r>
                <a:rPr lang="en-US" sz="1867" b="1" dirty="0">
                  <a:solidFill>
                    <a:srgbClr val="004B8D"/>
                  </a:solidFill>
                  <a:latin typeface="Helvetica"/>
                  <a:ea typeface="Verdana" charset="0"/>
                  <a:cs typeface="Verdana" charset="0"/>
                </a:rPr>
                <a:t>Patient risk scores drive post-discharge care plan.</a:t>
              </a:r>
            </a:p>
          </p:txBody>
        </p:sp>
      </p:grpSp>
      <p:grpSp>
        <p:nvGrpSpPr>
          <p:cNvPr id="60" name="Group 59"/>
          <p:cNvGrpSpPr/>
          <p:nvPr/>
        </p:nvGrpSpPr>
        <p:grpSpPr>
          <a:xfrm>
            <a:off x="6290205" y="3034616"/>
            <a:ext cx="1985072" cy="3112493"/>
            <a:chOff x="410162" y="1900701"/>
            <a:chExt cx="2139412" cy="3003601"/>
          </a:xfrm>
          <a:solidFill>
            <a:srgbClr val="008676">
              <a:alpha val="61961"/>
            </a:srgbClr>
          </a:solidFill>
        </p:grpSpPr>
        <p:sp>
          <p:nvSpPr>
            <p:cNvPr id="40" name="Rectangle 39"/>
            <p:cNvSpPr/>
            <p:nvPr/>
          </p:nvSpPr>
          <p:spPr>
            <a:xfrm>
              <a:off x="426458" y="3500052"/>
              <a:ext cx="2123116" cy="140425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US" dirty="0">
                <a:solidFill>
                  <a:srgbClr val="004B8D"/>
                </a:solidFill>
              </a:endParaRPr>
            </a:p>
          </p:txBody>
        </p:sp>
        <p:grpSp>
          <p:nvGrpSpPr>
            <p:cNvPr id="59" name="Group 58"/>
            <p:cNvGrpSpPr/>
            <p:nvPr/>
          </p:nvGrpSpPr>
          <p:grpSpPr>
            <a:xfrm>
              <a:off x="410162" y="1900701"/>
              <a:ext cx="2123119" cy="1404250"/>
              <a:chOff x="410162" y="1900701"/>
              <a:chExt cx="2123119" cy="1404250"/>
            </a:xfrm>
            <a:grpFill/>
          </p:grpSpPr>
          <p:sp>
            <p:nvSpPr>
              <p:cNvPr id="9" name="Rectangle 8"/>
              <p:cNvSpPr/>
              <p:nvPr/>
            </p:nvSpPr>
            <p:spPr>
              <a:xfrm>
                <a:off x="410165" y="1900701"/>
                <a:ext cx="2123116" cy="140425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US" dirty="0">
                  <a:solidFill>
                    <a:srgbClr val="004B8D"/>
                  </a:solidFill>
                </a:endParaRPr>
              </a:p>
            </p:txBody>
          </p:sp>
          <p:sp>
            <p:nvSpPr>
              <p:cNvPr id="19" name="TextBox 18"/>
              <p:cNvSpPr txBox="1"/>
              <p:nvPr/>
            </p:nvSpPr>
            <p:spPr>
              <a:xfrm>
                <a:off x="410162" y="1927516"/>
                <a:ext cx="2123118" cy="445514"/>
              </a:xfrm>
              <a:prstGeom prst="rect">
                <a:avLst/>
              </a:prstGeom>
              <a:noFill/>
            </p:spPr>
            <p:txBody>
              <a:bodyPr>
                <a:spAutoFit/>
              </a:bodyPr>
              <a:lstStyle/>
              <a:p>
                <a:pPr algn="ctr" defTabSz="609585" eaLnBrk="1" fontAlgn="auto" hangingPunct="1">
                  <a:spcBef>
                    <a:spcPts val="0"/>
                  </a:spcBef>
                  <a:spcAft>
                    <a:spcPts val="0"/>
                  </a:spcAft>
                  <a:defRPr/>
                </a:pPr>
                <a:r>
                  <a:rPr lang="en-US" sz="1200" dirty="0">
                    <a:solidFill>
                      <a:srgbClr val="FFFFFF"/>
                    </a:solidFill>
                    <a:latin typeface="Helvetica"/>
                    <a:ea typeface="Verdana" charset="0"/>
                    <a:cs typeface="Verdana" charset="0"/>
                  </a:rPr>
                  <a:t>St. </a:t>
                </a:r>
                <a:r>
                  <a:rPr lang="en-US" sz="1200" dirty="0" smtClean="0">
                    <a:solidFill>
                      <a:srgbClr val="FFFFFF"/>
                    </a:solidFill>
                    <a:latin typeface="Helvetica"/>
                    <a:ea typeface="Verdana" charset="0"/>
                    <a:cs typeface="Verdana" charset="0"/>
                  </a:rPr>
                  <a:t>Joseph’s </a:t>
                </a:r>
                <a:r>
                  <a:rPr lang="en-US" sz="1200" dirty="0">
                    <a:solidFill>
                      <a:srgbClr val="FFFFFF"/>
                    </a:solidFill>
                    <a:latin typeface="Helvetica"/>
                    <a:ea typeface="Verdana" charset="0"/>
                    <a:cs typeface="Verdana" charset="0"/>
                  </a:rPr>
                  <a:t>Ambulatory Patients</a:t>
                </a:r>
              </a:p>
            </p:txBody>
          </p:sp>
        </p:grpSp>
        <p:sp>
          <p:nvSpPr>
            <p:cNvPr id="21" name="Rectangle 20"/>
            <p:cNvSpPr/>
            <p:nvPr/>
          </p:nvSpPr>
          <p:spPr>
            <a:xfrm>
              <a:off x="434922" y="3643843"/>
              <a:ext cx="2106190" cy="267308"/>
            </a:xfrm>
            <a:prstGeom prst="rect">
              <a:avLst/>
            </a:prstGeom>
            <a:noFill/>
          </p:spPr>
          <p:txBody>
            <a:bodyPr>
              <a:spAutoFit/>
            </a:bodyPr>
            <a:lstStyle/>
            <a:p>
              <a:pPr algn="ctr" defTabSz="609585" eaLnBrk="1" fontAlgn="auto" hangingPunct="1">
                <a:spcBef>
                  <a:spcPts val="0"/>
                </a:spcBef>
                <a:spcAft>
                  <a:spcPts val="0"/>
                </a:spcAft>
                <a:defRPr/>
              </a:pPr>
              <a:r>
                <a:rPr lang="en-US" sz="1200" dirty="0">
                  <a:solidFill>
                    <a:srgbClr val="FFFFFF"/>
                  </a:solidFill>
                  <a:latin typeface="Helvetica"/>
                  <a:ea typeface="Verdana" charset="0"/>
                  <a:cs typeface="Verdana" charset="0"/>
                </a:rPr>
                <a:t>Community At Large</a:t>
              </a:r>
            </a:p>
          </p:txBody>
        </p:sp>
      </p:grpSp>
      <p:cxnSp>
        <p:nvCxnSpPr>
          <p:cNvPr id="42" name="Straight Arrow Connector 41"/>
          <p:cNvCxnSpPr/>
          <p:nvPr/>
        </p:nvCxnSpPr>
        <p:spPr>
          <a:xfrm>
            <a:off x="2614745" y="3604880"/>
            <a:ext cx="2105056" cy="31355"/>
          </a:xfrm>
          <a:prstGeom prst="straightConnector1">
            <a:avLst/>
          </a:prstGeom>
          <a:ln>
            <a:solidFill>
              <a:srgbClr val="FF0000"/>
            </a:solidFill>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45414" name="Rectangle 44"/>
          <p:cNvSpPr>
            <a:spLocks noChangeArrowheads="1"/>
          </p:cNvSpPr>
          <p:nvPr/>
        </p:nvSpPr>
        <p:spPr bwMode="auto">
          <a:xfrm rot="11738">
            <a:off x="2435225" y="3328988"/>
            <a:ext cx="2028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08013">
              <a:defRPr>
                <a:solidFill>
                  <a:schemeClr val="tx1"/>
                </a:solidFill>
                <a:latin typeface="Arial" charset="0"/>
                <a:ea typeface="MS PGothic" charset="-128"/>
              </a:defRPr>
            </a:lvl1pPr>
            <a:lvl2pPr marL="742950" indent="-285750" defTabSz="608013">
              <a:defRPr>
                <a:solidFill>
                  <a:schemeClr val="tx1"/>
                </a:solidFill>
                <a:latin typeface="Arial" charset="0"/>
                <a:ea typeface="MS PGothic" charset="-128"/>
              </a:defRPr>
            </a:lvl2pPr>
            <a:lvl3pPr marL="1143000" indent="-228600" defTabSz="608013">
              <a:defRPr>
                <a:solidFill>
                  <a:schemeClr val="tx1"/>
                </a:solidFill>
                <a:latin typeface="Arial" charset="0"/>
                <a:ea typeface="MS PGothic" charset="-128"/>
              </a:defRPr>
            </a:lvl3pPr>
            <a:lvl4pPr marL="1600200" indent="-228600" defTabSz="608013">
              <a:defRPr>
                <a:solidFill>
                  <a:schemeClr val="tx1"/>
                </a:solidFill>
                <a:latin typeface="Arial" charset="0"/>
                <a:ea typeface="MS PGothic" charset="-128"/>
              </a:defRPr>
            </a:lvl4pPr>
            <a:lvl5pPr marL="2057400" indent="-228600" defTabSz="608013">
              <a:defRPr>
                <a:solidFill>
                  <a:schemeClr val="tx1"/>
                </a:solidFill>
                <a:latin typeface="Arial" charset="0"/>
                <a:ea typeface="MS PGothic" charset="-128"/>
              </a:defRPr>
            </a:lvl5pPr>
            <a:lvl6pPr marL="2514600" indent="-228600" defTabSz="608013" eaLnBrk="0" fontAlgn="base" hangingPunct="0">
              <a:spcBef>
                <a:spcPct val="0"/>
              </a:spcBef>
              <a:spcAft>
                <a:spcPct val="0"/>
              </a:spcAft>
              <a:defRPr>
                <a:solidFill>
                  <a:schemeClr val="tx1"/>
                </a:solidFill>
                <a:latin typeface="Arial" charset="0"/>
                <a:ea typeface="MS PGothic" charset="-128"/>
              </a:defRPr>
            </a:lvl6pPr>
            <a:lvl7pPr marL="2971800" indent="-228600" defTabSz="608013" eaLnBrk="0" fontAlgn="base" hangingPunct="0">
              <a:spcBef>
                <a:spcPct val="0"/>
              </a:spcBef>
              <a:spcAft>
                <a:spcPct val="0"/>
              </a:spcAft>
              <a:defRPr>
                <a:solidFill>
                  <a:schemeClr val="tx1"/>
                </a:solidFill>
                <a:latin typeface="Arial" charset="0"/>
                <a:ea typeface="MS PGothic" charset="-128"/>
              </a:defRPr>
            </a:lvl7pPr>
            <a:lvl8pPr marL="3429000" indent="-228600" defTabSz="608013" eaLnBrk="0" fontAlgn="base" hangingPunct="0">
              <a:spcBef>
                <a:spcPct val="0"/>
              </a:spcBef>
              <a:spcAft>
                <a:spcPct val="0"/>
              </a:spcAft>
              <a:defRPr>
                <a:solidFill>
                  <a:schemeClr val="tx1"/>
                </a:solidFill>
                <a:latin typeface="Arial" charset="0"/>
                <a:ea typeface="MS PGothic" charset="-128"/>
              </a:defRPr>
            </a:lvl8pPr>
            <a:lvl9pPr marL="3886200" indent="-228600" defTabSz="608013" eaLnBrk="0" fontAlgn="base" hangingPunct="0">
              <a:spcBef>
                <a:spcPct val="0"/>
              </a:spcBef>
              <a:spcAft>
                <a:spcPct val="0"/>
              </a:spcAft>
              <a:defRPr>
                <a:solidFill>
                  <a:schemeClr val="tx1"/>
                </a:solidFill>
                <a:latin typeface="Arial" charset="0"/>
                <a:ea typeface="MS PGothic" charset="-128"/>
              </a:defRPr>
            </a:lvl9pPr>
          </a:lstStyle>
          <a:p>
            <a:pPr algn="ctr" eaLnBrk="1" hangingPunct="1"/>
            <a:r>
              <a:rPr lang="en-US" altLang="en-US" sz="1000" dirty="0">
                <a:solidFill>
                  <a:srgbClr val="FF0000"/>
                </a:solidFill>
                <a:latin typeface="Verdana" charset="0"/>
                <a:ea typeface="Verdana" charset="0"/>
                <a:cs typeface="Verdana" charset="0"/>
              </a:rPr>
              <a:t>Discharged to St. Joe’s PCP</a:t>
            </a:r>
          </a:p>
        </p:txBody>
      </p:sp>
      <p:sp>
        <p:nvSpPr>
          <p:cNvPr id="145415" name="Rectangle 43"/>
          <p:cNvSpPr>
            <a:spLocks noChangeArrowheads="1"/>
          </p:cNvSpPr>
          <p:nvPr/>
        </p:nvSpPr>
        <p:spPr bwMode="auto">
          <a:xfrm rot="1582905">
            <a:off x="2527300" y="4427538"/>
            <a:ext cx="2174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08013">
              <a:defRPr>
                <a:solidFill>
                  <a:schemeClr val="tx1"/>
                </a:solidFill>
                <a:latin typeface="Arial" charset="0"/>
                <a:ea typeface="MS PGothic" charset="-128"/>
              </a:defRPr>
            </a:lvl1pPr>
            <a:lvl2pPr marL="742950" indent="-285750" defTabSz="608013">
              <a:defRPr>
                <a:solidFill>
                  <a:schemeClr val="tx1"/>
                </a:solidFill>
                <a:latin typeface="Arial" charset="0"/>
                <a:ea typeface="MS PGothic" charset="-128"/>
              </a:defRPr>
            </a:lvl2pPr>
            <a:lvl3pPr marL="1143000" indent="-228600" defTabSz="608013">
              <a:defRPr>
                <a:solidFill>
                  <a:schemeClr val="tx1"/>
                </a:solidFill>
                <a:latin typeface="Arial" charset="0"/>
                <a:ea typeface="MS PGothic" charset="-128"/>
              </a:defRPr>
            </a:lvl3pPr>
            <a:lvl4pPr marL="1600200" indent="-228600" defTabSz="608013">
              <a:defRPr>
                <a:solidFill>
                  <a:schemeClr val="tx1"/>
                </a:solidFill>
                <a:latin typeface="Arial" charset="0"/>
                <a:ea typeface="MS PGothic" charset="-128"/>
              </a:defRPr>
            </a:lvl4pPr>
            <a:lvl5pPr marL="2057400" indent="-228600" defTabSz="608013">
              <a:defRPr>
                <a:solidFill>
                  <a:schemeClr val="tx1"/>
                </a:solidFill>
                <a:latin typeface="Arial" charset="0"/>
                <a:ea typeface="MS PGothic" charset="-128"/>
              </a:defRPr>
            </a:lvl5pPr>
            <a:lvl6pPr marL="2514600" indent="-228600" defTabSz="608013" eaLnBrk="0" fontAlgn="base" hangingPunct="0">
              <a:spcBef>
                <a:spcPct val="0"/>
              </a:spcBef>
              <a:spcAft>
                <a:spcPct val="0"/>
              </a:spcAft>
              <a:defRPr>
                <a:solidFill>
                  <a:schemeClr val="tx1"/>
                </a:solidFill>
                <a:latin typeface="Arial" charset="0"/>
                <a:ea typeface="MS PGothic" charset="-128"/>
              </a:defRPr>
            </a:lvl6pPr>
            <a:lvl7pPr marL="2971800" indent="-228600" defTabSz="608013" eaLnBrk="0" fontAlgn="base" hangingPunct="0">
              <a:spcBef>
                <a:spcPct val="0"/>
              </a:spcBef>
              <a:spcAft>
                <a:spcPct val="0"/>
              </a:spcAft>
              <a:defRPr>
                <a:solidFill>
                  <a:schemeClr val="tx1"/>
                </a:solidFill>
                <a:latin typeface="Arial" charset="0"/>
                <a:ea typeface="MS PGothic" charset="-128"/>
              </a:defRPr>
            </a:lvl7pPr>
            <a:lvl8pPr marL="3429000" indent="-228600" defTabSz="608013" eaLnBrk="0" fontAlgn="base" hangingPunct="0">
              <a:spcBef>
                <a:spcPct val="0"/>
              </a:spcBef>
              <a:spcAft>
                <a:spcPct val="0"/>
              </a:spcAft>
              <a:defRPr>
                <a:solidFill>
                  <a:schemeClr val="tx1"/>
                </a:solidFill>
                <a:latin typeface="Arial" charset="0"/>
                <a:ea typeface="MS PGothic" charset="-128"/>
              </a:defRPr>
            </a:lvl8pPr>
            <a:lvl9pPr marL="3886200" indent="-228600" defTabSz="608013" eaLnBrk="0" fontAlgn="base" hangingPunct="0">
              <a:spcBef>
                <a:spcPct val="0"/>
              </a:spcBef>
              <a:spcAft>
                <a:spcPct val="0"/>
              </a:spcAft>
              <a:defRPr>
                <a:solidFill>
                  <a:schemeClr val="tx1"/>
                </a:solidFill>
                <a:latin typeface="Arial" charset="0"/>
                <a:ea typeface="MS PGothic" charset="-128"/>
              </a:defRPr>
            </a:lvl9pPr>
          </a:lstStyle>
          <a:p>
            <a:pPr algn="ctr" eaLnBrk="1" hangingPunct="1"/>
            <a:r>
              <a:rPr lang="en-US" altLang="en-US" sz="1000" dirty="0">
                <a:solidFill>
                  <a:srgbClr val="FF0000"/>
                </a:solidFill>
                <a:latin typeface="Verdana" charset="0"/>
                <a:ea typeface="Verdana" charset="0"/>
                <a:cs typeface="Verdana" charset="0"/>
              </a:rPr>
              <a:t>Discharged to community PCP</a:t>
            </a:r>
          </a:p>
        </p:txBody>
      </p:sp>
      <p:cxnSp>
        <p:nvCxnSpPr>
          <p:cNvPr id="52" name="Straight Arrow Connector 51"/>
          <p:cNvCxnSpPr/>
          <p:nvPr/>
        </p:nvCxnSpPr>
        <p:spPr>
          <a:xfrm>
            <a:off x="2576513" y="4202113"/>
            <a:ext cx="2073275" cy="10255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2425700" y="3762375"/>
            <a:ext cx="2286000" cy="1550988"/>
          </a:xfrm>
          <a:prstGeom prst="straightConnector1">
            <a:avLst/>
          </a:prstGeom>
          <a:ln>
            <a:solidFill>
              <a:schemeClr val="accent2">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2425700" y="5330825"/>
            <a:ext cx="2224088" cy="6350"/>
          </a:xfrm>
          <a:prstGeom prst="straightConnector1">
            <a:avLst/>
          </a:pr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US" dirty="0"/>
              <a:t>@2016 HealthInfoNet (HIN) – All Rights Reserved HIN Proprietary – Not for Redistribution </a:t>
            </a:r>
          </a:p>
        </p:txBody>
      </p:sp>
      <p:sp>
        <p:nvSpPr>
          <p:cNvPr id="1454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38DCB52A-950A-6047-9DF4-5B0607A5DC84}" type="slidenum">
              <a:rPr lang="en-US" altLang="en-US">
                <a:solidFill>
                  <a:srgbClr val="8996B3"/>
                </a:solidFill>
                <a:latin typeface="Helvetica" charset="0"/>
              </a:rPr>
              <a:pPr/>
              <a:t>21</a:t>
            </a:fld>
            <a:endParaRPr lang="en-US" altLang="en-US" dirty="0">
              <a:solidFill>
                <a:srgbClr val="8996B3"/>
              </a:solidFill>
              <a:latin typeface="Helvetica" charset="0"/>
            </a:endParaRPr>
          </a:p>
        </p:txBody>
      </p:sp>
      <p:pic>
        <p:nvPicPr>
          <p:cNvPr id="145421"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75" y="4827588"/>
            <a:ext cx="1925638" cy="9731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5422"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8738" y="5227638"/>
            <a:ext cx="1812925" cy="7985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5423" name="Picture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738" y="30432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4"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3509963"/>
            <a:ext cx="91757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5" name="Picture 2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050" y="3187700"/>
            <a:ext cx="10747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6" name="Picture 2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08075" y="3273425"/>
            <a:ext cx="5476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7" name="Picture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82750" y="3260725"/>
            <a:ext cx="7127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8" name="Picture 3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26263" y="3535363"/>
            <a:ext cx="105092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9" name="Picture 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563" y="4724400"/>
            <a:ext cx="103981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30" name="Picture 4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78613" y="3486150"/>
            <a:ext cx="6111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224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3025"/>
            <a:ext cx="9144000" cy="481013"/>
          </a:xfrm>
        </p:spPr>
        <p:txBody>
          <a:bodyPr>
            <a:noAutofit/>
          </a:bodyPr>
          <a:lstStyle/>
          <a:p>
            <a:pPr marL="0" indent="0" algn="ctr" eaLnBrk="1" hangingPunct="1">
              <a:spcBef>
                <a:spcPts val="0"/>
              </a:spcBef>
              <a:spcAft>
                <a:spcPts val="1200"/>
              </a:spcAft>
              <a:buFont typeface="Arial" charset="0"/>
              <a:buNone/>
              <a:defRPr/>
            </a:pPr>
            <a:r>
              <a:rPr lang="en-US" sz="1867" b="1" dirty="0">
                <a:solidFill>
                  <a:srgbClr val="007176"/>
                </a:solidFill>
                <a:ea typeface="Verdana" charset="0"/>
                <a:cs typeface="Verdana" charset="0"/>
              </a:rPr>
              <a:t>Compared to the state-adjusted rates</a:t>
            </a:r>
          </a:p>
        </p:txBody>
      </p:sp>
      <p:sp>
        <p:nvSpPr>
          <p:cNvPr id="7" name="Rectangle 6"/>
          <p:cNvSpPr/>
          <p:nvPr/>
        </p:nvSpPr>
        <p:spPr>
          <a:xfrm>
            <a:off x="0" y="411163"/>
            <a:ext cx="9144000" cy="646331"/>
          </a:xfrm>
          <a:prstGeom prst="rect">
            <a:avLst/>
          </a:prstGeom>
        </p:spPr>
        <p:txBody>
          <a:bodyPr>
            <a:spAutoFit/>
          </a:bodyPr>
          <a:lstStyle/>
          <a:p>
            <a:pPr algn="ctr" defTabSz="609585" eaLnBrk="1" fontAlgn="auto" hangingPunct="1">
              <a:spcBef>
                <a:spcPts val="0"/>
              </a:spcBef>
              <a:spcAft>
                <a:spcPts val="600"/>
              </a:spcAft>
              <a:defRPr/>
            </a:pPr>
            <a:r>
              <a:rPr lang="en-US" sz="3600" b="1" dirty="0">
                <a:solidFill>
                  <a:schemeClr val="bg1"/>
                </a:solidFill>
                <a:latin typeface="+mj-lt"/>
                <a:ea typeface="Verdana" charset="0"/>
                <a:cs typeface="Verdana" charset="0"/>
              </a:rPr>
              <a:t>St. Joseph Healthcare Results</a:t>
            </a:r>
          </a:p>
        </p:txBody>
      </p:sp>
      <p:sp>
        <p:nvSpPr>
          <p:cNvPr id="2" name="Footer Placeholder 1"/>
          <p:cNvSpPr>
            <a:spLocks noGrp="1"/>
          </p:cNvSpPr>
          <p:nvPr>
            <p:ph type="ftr" sz="quarter" idx="10"/>
          </p:nvPr>
        </p:nvSpPr>
        <p:spPr/>
        <p:txBody>
          <a:bodyPr/>
          <a:lstStyle/>
          <a:p>
            <a:pPr>
              <a:defRPr/>
            </a:pPr>
            <a:r>
              <a:rPr lang="en-US" dirty="0"/>
              <a:t>@2016 HealthInfoNet (HIN) – All Rights Reserved HIN Proprietary – Not for Redistribution </a:t>
            </a:r>
          </a:p>
        </p:txBody>
      </p:sp>
      <p:sp>
        <p:nvSpPr>
          <p:cNvPr id="14848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8B8BBF2D-B60A-A84A-A874-B506466B8ACF}" type="slidenum">
              <a:rPr lang="en-US" altLang="en-US">
                <a:solidFill>
                  <a:srgbClr val="8996B3"/>
                </a:solidFill>
                <a:latin typeface="Helvetica" charset="0"/>
              </a:rPr>
              <a:pPr/>
              <a:t>22</a:t>
            </a:fld>
            <a:endParaRPr lang="en-US" altLang="en-US" dirty="0">
              <a:solidFill>
                <a:srgbClr val="8996B3"/>
              </a:solidFill>
              <a:latin typeface="Helvetica" charset="0"/>
            </a:endParaRPr>
          </a:p>
        </p:txBody>
      </p:sp>
      <p:sp>
        <p:nvSpPr>
          <p:cNvPr id="8" name="Content Placeholder 2"/>
          <p:cNvSpPr txBox="1">
            <a:spLocks/>
          </p:cNvSpPr>
          <p:nvPr/>
        </p:nvSpPr>
        <p:spPr bwMode="auto">
          <a:xfrm>
            <a:off x="-382588" y="2143125"/>
            <a:ext cx="5024438" cy="90805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lIns="121920" tIns="60960" rIns="121920" bIns="60960"/>
          <a:lst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spcAft>
                <a:spcPts val="1200"/>
              </a:spcAft>
              <a:buFont typeface="Arial" charset="0"/>
              <a:buNone/>
              <a:defRPr/>
            </a:pPr>
            <a:r>
              <a:rPr lang="en-US" b="1" dirty="0">
                <a:solidFill>
                  <a:srgbClr val="004B8D"/>
                </a:solidFill>
                <a:ea typeface="Verdana" charset="0"/>
                <a:cs typeface="Verdana" charset="0"/>
              </a:rPr>
              <a:t>15.0% </a:t>
            </a:r>
            <a:r>
              <a:rPr lang="en-US" sz="1867" b="1" dirty="0">
                <a:solidFill>
                  <a:srgbClr val="004B8D"/>
                </a:solidFill>
                <a:ea typeface="Verdana" charset="0"/>
                <a:cs typeface="Verdana" charset="0"/>
              </a:rPr>
              <a:t/>
            </a:r>
            <a:br>
              <a:rPr lang="en-US" sz="1867" b="1" dirty="0">
                <a:solidFill>
                  <a:srgbClr val="004B8D"/>
                </a:solidFill>
                <a:ea typeface="Verdana" charset="0"/>
                <a:cs typeface="Verdana" charset="0"/>
              </a:rPr>
            </a:br>
            <a:r>
              <a:rPr lang="en-US" sz="1733" dirty="0">
                <a:solidFill>
                  <a:srgbClr val="004B8D"/>
                </a:solidFill>
                <a:ea typeface="Verdana" charset="0"/>
                <a:cs typeface="Verdana" charset="0"/>
              </a:rPr>
              <a:t>reduction in emergency room visits</a:t>
            </a:r>
          </a:p>
        </p:txBody>
      </p:sp>
      <p:sp>
        <p:nvSpPr>
          <p:cNvPr id="10" name="Content Placeholder 2"/>
          <p:cNvSpPr txBox="1">
            <a:spLocks/>
          </p:cNvSpPr>
          <p:nvPr/>
        </p:nvSpPr>
        <p:spPr bwMode="auto">
          <a:xfrm>
            <a:off x="4481513" y="2222500"/>
            <a:ext cx="5026025" cy="90805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lIns="121920" tIns="60960" rIns="121920" bIns="60960"/>
          <a:lst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spcAft>
                <a:spcPts val="1200"/>
              </a:spcAft>
              <a:buFont typeface="Arial" charset="0"/>
              <a:buNone/>
              <a:defRPr/>
            </a:pPr>
            <a:r>
              <a:rPr lang="en-US" b="1" dirty="0">
                <a:solidFill>
                  <a:srgbClr val="004B8D"/>
                </a:solidFill>
                <a:ea typeface="Verdana" charset="0"/>
                <a:cs typeface="Verdana" charset="0"/>
              </a:rPr>
              <a:t>9.5% </a:t>
            </a:r>
            <a:r>
              <a:rPr lang="en-US" sz="1867" b="1" dirty="0">
                <a:solidFill>
                  <a:srgbClr val="004B8D"/>
                </a:solidFill>
                <a:ea typeface="Verdana" charset="0"/>
                <a:cs typeface="Verdana" charset="0"/>
              </a:rPr>
              <a:t/>
            </a:r>
            <a:br>
              <a:rPr lang="en-US" sz="1867" b="1" dirty="0">
                <a:solidFill>
                  <a:srgbClr val="004B8D"/>
                </a:solidFill>
                <a:ea typeface="Verdana" charset="0"/>
                <a:cs typeface="Verdana" charset="0"/>
              </a:rPr>
            </a:br>
            <a:r>
              <a:rPr lang="en-US" sz="1733" dirty="0">
                <a:solidFill>
                  <a:srgbClr val="004B8D"/>
                </a:solidFill>
                <a:ea typeface="Verdana" charset="0"/>
                <a:cs typeface="Verdana" charset="0"/>
              </a:rPr>
              <a:t>reduction in 30-day ED return rate</a:t>
            </a:r>
          </a:p>
        </p:txBody>
      </p:sp>
      <p:sp>
        <p:nvSpPr>
          <p:cNvPr id="11" name="Content Placeholder 2"/>
          <p:cNvSpPr txBox="1">
            <a:spLocks/>
          </p:cNvSpPr>
          <p:nvPr/>
        </p:nvSpPr>
        <p:spPr bwMode="auto">
          <a:xfrm>
            <a:off x="-382588" y="3392488"/>
            <a:ext cx="5024438" cy="909637"/>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lIns="121920" tIns="60960" rIns="121920" bIns="60960"/>
          <a:lst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spcAft>
                <a:spcPts val="1200"/>
              </a:spcAft>
              <a:buFont typeface="Arial" charset="0"/>
              <a:buNone/>
              <a:defRPr/>
            </a:pPr>
            <a:r>
              <a:rPr lang="en-US" b="1" dirty="0">
                <a:solidFill>
                  <a:srgbClr val="004B8D"/>
                </a:solidFill>
                <a:ea typeface="Verdana" charset="0"/>
                <a:cs typeface="Verdana" charset="0"/>
              </a:rPr>
              <a:t>4.2% </a:t>
            </a:r>
            <a:r>
              <a:rPr lang="en-US" sz="1867" b="1" dirty="0">
                <a:solidFill>
                  <a:srgbClr val="004B8D"/>
                </a:solidFill>
                <a:ea typeface="Verdana" charset="0"/>
                <a:cs typeface="Verdana" charset="0"/>
              </a:rPr>
              <a:t/>
            </a:r>
            <a:br>
              <a:rPr lang="en-US" sz="1867" b="1" dirty="0">
                <a:solidFill>
                  <a:srgbClr val="004B8D"/>
                </a:solidFill>
                <a:ea typeface="Verdana" charset="0"/>
                <a:cs typeface="Verdana" charset="0"/>
              </a:rPr>
            </a:br>
            <a:r>
              <a:rPr lang="en-US" sz="1733" dirty="0">
                <a:solidFill>
                  <a:srgbClr val="004B8D"/>
                </a:solidFill>
                <a:ea typeface="Verdana" charset="0"/>
                <a:cs typeface="Verdana" charset="0"/>
              </a:rPr>
              <a:t>reduction in admissions</a:t>
            </a:r>
          </a:p>
        </p:txBody>
      </p:sp>
      <p:sp>
        <p:nvSpPr>
          <p:cNvPr id="12" name="Content Placeholder 2"/>
          <p:cNvSpPr txBox="1">
            <a:spLocks/>
          </p:cNvSpPr>
          <p:nvPr/>
        </p:nvSpPr>
        <p:spPr bwMode="auto">
          <a:xfrm>
            <a:off x="4481513" y="3471863"/>
            <a:ext cx="5026025" cy="908050"/>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lIns="121920" tIns="60960" rIns="121920" bIns="60960"/>
          <a:lst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spcAft>
                <a:spcPts val="1200"/>
              </a:spcAft>
              <a:buFont typeface="Arial" charset="0"/>
              <a:buNone/>
              <a:defRPr/>
            </a:pPr>
            <a:r>
              <a:rPr lang="en-US" b="1" dirty="0">
                <a:solidFill>
                  <a:srgbClr val="004B8D"/>
                </a:solidFill>
                <a:ea typeface="Verdana" charset="0"/>
                <a:cs typeface="Verdana" charset="0"/>
              </a:rPr>
              <a:t>13.0% </a:t>
            </a:r>
            <a:r>
              <a:rPr lang="en-US" sz="1867" b="1" dirty="0">
                <a:solidFill>
                  <a:srgbClr val="004B8D"/>
                </a:solidFill>
                <a:ea typeface="Verdana" charset="0"/>
                <a:cs typeface="Verdana" charset="0"/>
              </a:rPr>
              <a:t/>
            </a:r>
            <a:br>
              <a:rPr lang="en-US" sz="1867" b="1" dirty="0">
                <a:solidFill>
                  <a:srgbClr val="004B8D"/>
                </a:solidFill>
                <a:ea typeface="Verdana" charset="0"/>
                <a:cs typeface="Verdana" charset="0"/>
              </a:rPr>
            </a:br>
            <a:r>
              <a:rPr lang="en-US" sz="1733" dirty="0">
                <a:solidFill>
                  <a:srgbClr val="004B8D"/>
                </a:solidFill>
                <a:ea typeface="Verdana" charset="0"/>
                <a:cs typeface="Verdana" charset="0"/>
              </a:rPr>
              <a:t>reduction in 30-day readmissions</a:t>
            </a:r>
          </a:p>
        </p:txBody>
      </p:sp>
      <p:sp>
        <p:nvSpPr>
          <p:cNvPr id="13" name="Content Placeholder 2"/>
          <p:cNvSpPr txBox="1">
            <a:spLocks/>
          </p:cNvSpPr>
          <p:nvPr/>
        </p:nvSpPr>
        <p:spPr bwMode="auto">
          <a:xfrm>
            <a:off x="-382588" y="4573588"/>
            <a:ext cx="5024438" cy="909637"/>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lIns="121920" tIns="60960" rIns="121920" bIns="60960"/>
          <a:lst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spcAft>
                <a:spcPts val="1200"/>
              </a:spcAft>
              <a:buFont typeface="Arial" charset="0"/>
              <a:buNone/>
              <a:defRPr/>
            </a:pPr>
            <a:r>
              <a:rPr lang="en-US" b="1" dirty="0">
                <a:solidFill>
                  <a:srgbClr val="004B8D"/>
                </a:solidFill>
                <a:ea typeface="Verdana" charset="0"/>
                <a:cs typeface="Verdana" charset="0"/>
              </a:rPr>
              <a:t>12.1% </a:t>
            </a:r>
            <a:r>
              <a:rPr lang="en-US" sz="1867" b="1" dirty="0">
                <a:solidFill>
                  <a:srgbClr val="004B8D"/>
                </a:solidFill>
                <a:ea typeface="Verdana" charset="0"/>
                <a:cs typeface="Verdana" charset="0"/>
              </a:rPr>
              <a:t/>
            </a:r>
            <a:br>
              <a:rPr lang="en-US" sz="1867" b="1" dirty="0">
                <a:solidFill>
                  <a:srgbClr val="004B8D"/>
                </a:solidFill>
                <a:ea typeface="Verdana" charset="0"/>
                <a:cs typeface="Verdana" charset="0"/>
              </a:rPr>
            </a:br>
            <a:r>
              <a:rPr lang="en-US" sz="1733" dirty="0">
                <a:solidFill>
                  <a:srgbClr val="004B8D"/>
                </a:solidFill>
                <a:ea typeface="Verdana" charset="0"/>
                <a:cs typeface="Verdana" charset="0"/>
              </a:rPr>
              <a:t>reduction in inpatient days</a:t>
            </a:r>
          </a:p>
        </p:txBody>
      </p:sp>
      <p:sp>
        <p:nvSpPr>
          <p:cNvPr id="14" name="Content Placeholder 2"/>
          <p:cNvSpPr txBox="1">
            <a:spLocks/>
          </p:cNvSpPr>
          <p:nvPr/>
        </p:nvSpPr>
        <p:spPr bwMode="auto">
          <a:xfrm>
            <a:off x="4481513" y="4652963"/>
            <a:ext cx="5026025" cy="909637"/>
          </a:xfrm>
          <a:prstGeom prst="rect">
            <a:avLst/>
          </a:prstGeom>
          <a:noFill/>
          <a:ln>
            <a:noFill/>
          </a:ln>
          <a:extLst>
            <a:ext uri="{FAA26D3D-D897-4be2-8F04-BA451C77F1D7}">
              <ma14:placeholderFlag xmlns:ma14="http://schemas.microsoft.com/office/mac/drawingml/2011/main" val="1"/>
            </a:ext>
            <a:ext uri="{909E8E84-426E-40dd-AFC4-6F175D3DCCD1}"/>
            <a:ext uri="{91240B29-F687-4f45-9708-019B960494DF}"/>
          </a:extLst>
        </p:spPr>
        <p:txBody>
          <a:bodyPr lIns="121920" tIns="60960" rIns="121920" bIns="60960"/>
          <a:lst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spcBef>
                <a:spcPts val="0"/>
              </a:spcBef>
              <a:spcAft>
                <a:spcPts val="1200"/>
              </a:spcAft>
              <a:buFont typeface="Arial" charset="0"/>
              <a:buNone/>
              <a:defRPr/>
            </a:pPr>
            <a:r>
              <a:rPr lang="en-US" b="1" dirty="0">
                <a:solidFill>
                  <a:srgbClr val="004B8D"/>
                </a:solidFill>
                <a:ea typeface="Verdana" charset="0"/>
                <a:cs typeface="Verdana" charset="0"/>
              </a:rPr>
              <a:t>5.0% </a:t>
            </a:r>
            <a:r>
              <a:rPr lang="en-US" sz="1867" b="1" dirty="0">
                <a:solidFill>
                  <a:srgbClr val="004B8D"/>
                </a:solidFill>
                <a:ea typeface="Verdana" charset="0"/>
                <a:cs typeface="Verdana" charset="0"/>
              </a:rPr>
              <a:t/>
            </a:r>
            <a:br>
              <a:rPr lang="en-US" sz="1867" b="1" dirty="0">
                <a:solidFill>
                  <a:srgbClr val="004B8D"/>
                </a:solidFill>
                <a:ea typeface="Verdana" charset="0"/>
                <a:cs typeface="Verdana" charset="0"/>
              </a:rPr>
            </a:br>
            <a:r>
              <a:rPr lang="en-US" sz="1733" dirty="0">
                <a:solidFill>
                  <a:srgbClr val="004B8D"/>
                </a:solidFill>
                <a:ea typeface="Verdana" charset="0"/>
                <a:cs typeface="Verdana" charset="0"/>
              </a:rPr>
              <a:t>reduction in cost per person</a:t>
            </a:r>
          </a:p>
        </p:txBody>
      </p:sp>
      <p:pic>
        <p:nvPicPr>
          <p:cNvPr id="148492"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0675" y="2986088"/>
            <a:ext cx="5921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3"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0838" y="4267200"/>
            <a:ext cx="4476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5" name="Picture 3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1988" y="4260850"/>
            <a:ext cx="381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6" name="Picture 3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1975" y="2957513"/>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7"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54200" y="1743075"/>
            <a:ext cx="517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8" name="Picture 3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70675" y="1728788"/>
            <a:ext cx="522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285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MaineCare Analytics Conclusions</a:t>
            </a:r>
            <a:endParaRPr lang="en-US" sz="3600" b="1" dirty="0"/>
          </a:p>
        </p:txBody>
      </p:sp>
      <p:sp>
        <p:nvSpPr>
          <p:cNvPr id="3" name="Content Placeholder 2"/>
          <p:cNvSpPr>
            <a:spLocks noGrp="1"/>
          </p:cNvSpPr>
          <p:nvPr>
            <p:ph idx="1"/>
          </p:nvPr>
        </p:nvSpPr>
        <p:spPr>
          <a:xfrm>
            <a:off x="457200" y="1447800"/>
            <a:ext cx="8229600" cy="5121272"/>
          </a:xfrm>
        </p:spPr>
        <p:txBody>
          <a:bodyPr>
            <a:normAutofit fontScale="40000" lnSpcReduction="20000"/>
          </a:bodyPr>
          <a:lstStyle/>
          <a:p>
            <a:pPr lvl="0">
              <a:lnSpc>
                <a:spcPct val="120000"/>
              </a:lnSpc>
              <a:spcBef>
                <a:spcPts val="600"/>
              </a:spcBef>
            </a:pPr>
            <a:endParaRPr lang="en-US" sz="1100" b="1" dirty="0">
              <a:solidFill>
                <a:srgbClr val="004B8D"/>
              </a:solidFill>
            </a:endParaRPr>
          </a:p>
          <a:p>
            <a:pPr marL="514350" indent="-457200">
              <a:lnSpc>
                <a:spcPct val="120000"/>
              </a:lnSpc>
              <a:spcBef>
                <a:spcPts val="600"/>
              </a:spcBef>
              <a:buFont typeface="+mj-lt"/>
              <a:buAutoNum type="arabicPeriod"/>
            </a:pPr>
            <a:r>
              <a:rPr lang="en-US" sz="4000" dirty="0" smtClean="0"/>
              <a:t>Integration </a:t>
            </a:r>
            <a:r>
              <a:rPr lang="en-US" sz="4000" dirty="0"/>
              <a:t>of monthly </a:t>
            </a:r>
            <a:r>
              <a:rPr lang="en-US" sz="4000" dirty="0" smtClean="0"/>
              <a:t>MaineCare </a:t>
            </a:r>
            <a:r>
              <a:rPr lang="en-US" sz="4000" dirty="0"/>
              <a:t>pharmacy claims </a:t>
            </a:r>
            <a:r>
              <a:rPr lang="en-US" sz="4000" dirty="0" smtClean="0"/>
              <a:t>into the HIE </a:t>
            </a:r>
            <a:r>
              <a:rPr lang="en-US" sz="4000" dirty="0"/>
              <a:t>medication history list </a:t>
            </a:r>
            <a:r>
              <a:rPr lang="en-US" sz="4000" i="1" u="sng" dirty="0" smtClean="0"/>
              <a:t>is critical for care management and medication reconciliation </a:t>
            </a:r>
            <a:r>
              <a:rPr lang="en-US" sz="4000" dirty="0" smtClean="0"/>
              <a:t>for </a:t>
            </a:r>
            <a:r>
              <a:rPr lang="en-US" sz="4000" dirty="0"/>
              <a:t>clinicians across the state for all </a:t>
            </a:r>
            <a:r>
              <a:rPr lang="en-US" sz="4000" dirty="0" smtClean="0"/>
              <a:t>MaineCare members</a:t>
            </a:r>
          </a:p>
          <a:p>
            <a:pPr lvl="1">
              <a:lnSpc>
                <a:spcPct val="120000"/>
              </a:lnSpc>
              <a:spcBef>
                <a:spcPts val="600"/>
              </a:spcBef>
            </a:pPr>
            <a:r>
              <a:rPr lang="en-US" sz="3300" dirty="0"/>
              <a:t>Reduces fragmentation of care across multiple prescribers and emergency rooms</a:t>
            </a:r>
          </a:p>
          <a:p>
            <a:pPr lvl="1">
              <a:lnSpc>
                <a:spcPct val="120000"/>
              </a:lnSpc>
              <a:spcBef>
                <a:spcPts val="600"/>
              </a:spcBef>
            </a:pPr>
            <a:r>
              <a:rPr lang="en-US" sz="3300" dirty="0"/>
              <a:t>Improves the quality of medication reconciliation</a:t>
            </a:r>
          </a:p>
          <a:p>
            <a:pPr lvl="1">
              <a:lnSpc>
                <a:spcPct val="120000"/>
              </a:lnSpc>
              <a:spcBef>
                <a:spcPts val="600"/>
              </a:spcBef>
            </a:pPr>
            <a:r>
              <a:rPr lang="en-US" sz="3300" dirty="0"/>
              <a:t>Reduces medication error and medication redundancies resulting in lower overall costs and improved outcomes</a:t>
            </a:r>
          </a:p>
          <a:p>
            <a:pPr marL="514350" indent="-457200">
              <a:lnSpc>
                <a:spcPct val="120000"/>
              </a:lnSpc>
              <a:spcBef>
                <a:spcPts val="600"/>
              </a:spcBef>
              <a:buFont typeface="+mj-lt"/>
              <a:buAutoNum type="arabicPeriod"/>
            </a:pPr>
            <a:r>
              <a:rPr lang="en-US" sz="4000" dirty="0" smtClean="0"/>
              <a:t>Providing </a:t>
            </a:r>
            <a:r>
              <a:rPr lang="en-US" sz="4000" i="1" u="sng" dirty="0" smtClean="0"/>
              <a:t>future</a:t>
            </a:r>
            <a:r>
              <a:rPr lang="en-US" sz="4000" dirty="0" smtClean="0"/>
              <a:t> risk prediction information of ED, inpatient admissions, </a:t>
            </a:r>
            <a:r>
              <a:rPr lang="en-US" sz="4000" dirty="0"/>
              <a:t>and </a:t>
            </a:r>
            <a:r>
              <a:rPr lang="en-US" sz="4000" dirty="0" smtClean="0"/>
              <a:t>high-cost MaineCare </a:t>
            </a:r>
            <a:r>
              <a:rPr lang="en-US" sz="4000" dirty="0" smtClean="0"/>
              <a:t>members:</a:t>
            </a:r>
            <a:endParaRPr lang="en-US" sz="4000" dirty="0" smtClean="0"/>
          </a:p>
          <a:p>
            <a:pPr lvl="1">
              <a:lnSpc>
                <a:spcPct val="120000"/>
              </a:lnSpc>
              <a:spcBef>
                <a:spcPts val="600"/>
              </a:spcBef>
            </a:pPr>
            <a:r>
              <a:rPr lang="en-US" sz="3300" dirty="0" smtClean="0"/>
              <a:t>Supports </a:t>
            </a:r>
            <a:r>
              <a:rPr lang="en-US" sz="3300" i="1" u="sng" dirty="0" smtClean="0"/>
              <a:t>early intervention </a:t>
            </a:r>
            <a:r>
              <a:rPr lang="en-US" sz="3300" dirty="0" smtClean="0"/>
              <a:t>care </a:t>
            </a:r>
            <a:r>
              <a:rPr lang="en-US" sz="3300" dirty="0" smtClean="0"/>
              <a:t>management to prevent cost</a:t>
            </a:r>
          </a:p>
          <a:p>
            <a:pPr lvl="1">
              <a:lnSpc>
                <a:spcPct val="120000"/>
              </a:lnSpc>
              <a:spcBef>
                <a:spcPts val="600"/>
              </a:spcBef>
            </a:pPr>
            <a:r>
              <a:rPr lang="en-US" sz="3300" u="sng" dirty="0" smtClean="0"/>
              <a:t>Improves communications and coordination</a:t>
            </a:r>
            <a:r>
              <a:rPr lang="en-US" sz="3300" dirty="0" smtClean="0"/>
              <a:t> between MaineCare and providers</a:t>
            </a:r>
          </a:p>
          <a:p>
            <a:pPr lvl="1">
              <a:lnSpc>
                <a:spcPct val="120000"/>
              </a:lnSpc>
              <a:spcBef>
                <a:spcPts val="600"/>
              </a:spcBef>
            </a:pPr>
            <a:r>
              <a:rPr lang="en-US" sz="3300" dirty="0" smtClean="0"/>
              <a:t>May result in </a:t>
            </a:r>
            <a:r>
              <a:rPr lang="en-US" sz="3300" u="sng" dirty="0" smtClean="0"/>
              <a:t>more accurate </a:t>
            </a:r>
            <a:r>
              <a:rPr lang="en-US" sz="3300" u="sng" dirty="0" smtClean="0"/>
              <a:t>caseload</a:t>
            </a:r>
            <a:r>
              <a:rPr lang="en-US" sz="3300" dirty="0"/>
              <a:t> </a:t>
            </a:r>
            <a:r>
              <a:rPr lang="en-US" sz="3300" dirty="0" smtClean="0"/>
              <a:t>a</a:t>
            </a:r>
            <a:r>
              <a:rPr lang="en-US" sz="3300" dirty="0" smtClean="0"/>
              <a:t>nd forecasting </a:t>
            </a:r>
            <a:r>
              <a:rPr lang="en-US" sz="3300" dirty="0" smtClean="0"/>
              <a:t>as MaineCare enters into risk-based </a:t>
            </a:r>
            <a:r>
              <a:rPr lang="en-US" sz="3300" dirty="0" smtClean="0"/>
              <a:t>contracts</a:t>
            </a:r>
          </a:p>
          <a:p>
            <a:pPr lvl="1">
              <a:lnSpc>
                <a:spcPct val="120000"/>
              </a:lnSpc>
              <a:spcBef>
                <a:spcPts val="600"/>
              </a:spcBef>
            </a:pPr>
            <a:r>
              <a:rPr lang="en-US" sz="3300" dirty="0" smtClean="0"/>
              <a:t>Supports improved </a:t>
            </a:r>
            <a:r>
              <a:rPr lang="en-US" sz="3300" u="sng" dirty="0" smtClean="0"/>
              <a:t>outcomes</a:t>
            </a:r>
            <a:r>
              <a:rPr lang="en-US" sz="3300" dirty="0" smtClean="0"/>
              <a:t> for members</a:t>
            </a:r>
            <a:endParaRPr lang="en-US" sz="3300" u="sng" dirty="0" smtClean="0"/>
          </a:p>
          <a:p>
            <a:pPr marL="457200" lvl="1" indent="0">
              <a:lnSpc>
                <a:spcPct val="120000"/>
              </a:lnSpc>
              <a:spcBef>
                <a:spcPts val="600"/>
              </a:spcBef>
              <a:buNone/>
            </a:pPr>
            <a:endParaRPr lang="en-US" sz="1300" dirty="0" smtClean="0"/>
          </a:p>
          <a:p>
            <a:pPr marL="514350" indent="-457200">
              <a:lnSpc>
                <a:spcPct val="120000"/>
              </a:lnSpc>
              <a:spcBef>
                <a:spcPts val="600"/>
              </a:spcBef>
              <a:buFont typeface="+mj-lt"/>
              <a:buAutoNum type="arabicPeriod"/>
            </a:pPr>
            <a:r>
              <a:rPr lang="en-US" sz="4000" dirty="0" smtClean="0"/>
              <a:t>There are additional provider-centric use-cases (utilization risk, disease prediction) that will be tested in SIM Year 4 NCE.</a:t>
            </a:r>
            <a:endParaRPr lang="en-US" sz="4000" dirty="0"/>
          </a:p>
        </p:txBody>
      </p:sp>
      <p:sp>
        <p:nvSpPr>
          <p:cNvPr id="5" name="Footer Placeholder 4"/>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23</a:t>
            </a:fld>
            <a:endParaRPr lang="en-US" dirty="0"/>
          </a:p>
        </p:txBody>
      </p:sp>
    </p:spTree>
    <p:extLst>
      <p:ext uri="{BB962C8B-B14F-4D97-AF65-F5344CB8AC3E}">
        <p14:creationId xmlns:p14="http://schemas.microsoft.com/office/powerpoint/2010/main" val="363016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3200"/>
            <a:ext cx="7149935" cy="1143000"/>
          </a:xfrm>
        </p:spPr>
        <p:txBody>
          <a:bodyPr/>
          <a:lstStyle/>
          <a:p>
            <a:r>
              <a:rPr lang="en-US" b="1" dirty="0" smtClean="0"/>
              <a:t>Behavioral Health Objectives</a:t>
            </a:r>
            <a:endParaRPr lang="en-US" b="1" dirty="0"/>
          </a:p>
        </p:txBody>
      </p:sp>
      <p:sp>
        <p:nvSpPr>
          <p:cNvPr id="4" name="Footer Placeholder 3"/>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5" name="Slide Number Placeholder 4"/>
          <p:cNvSpPr>
            <a:spLocks noGrp="1"/>
          </p:cNvSpPr>
          <p:nvPr>
            <p:ph type="sldNum" sz="quarter" idx="11"/>
          </p:nvPr>
        </p:nvSpPr>
        <p:spPr/>
        <p:txBody>
          <a:bodyPr/>
          <a:lstStyle/>
          <a:p>
            <a:pPr>
              <a:defRPr/>
            </a:pPr>
            <a:fld id="{1E7D749A-5575-B145-BD6D-7F1BA124A638}" type="slidenum">
              <a:rPr lang="en-US" smtClean="0"/>
              <a:pPr>
                <a:defRPr/>
              </a:pPr>
              <a:t>24</a:t>
            </a:fld>
            <a:endParaRPr lang="en-US" dirty="0"/>
          </a:p>
        </p:txBody>
      </p:sp>
      <p:pic>
        <p:nvPicPr>
          <p:cNvPr id="6" name="Picture 3" descr="HIN_Graphic.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097881"/>
            <a:ext cx="246697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348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Behavioral Health HIT Reimbursement</a:t>
            </a:r>
            <a:endParaRPr lang="en-US" sz="3600" b="1" dirty="0"/>
          </a:p>
        </p:txBody>
      </p:sp>
      <p:sp>
        <p:nvSpPr>
          <p:cNvPr id="3" name="Content Placeholder 2"/>
          <p:cNvSpPr>
            <a:spLocks noGrp="1"/>
          </p:cNvSpPr>
          <p:nvPr>
            <p:ph idx="1"/>
          </p:nvPr>
        </p:nvSpPr>
        <p:spPr/>
        <p:txBody>
          <a:bodyPr>
            <a:normAutofit/>
          </a:bodyPr>
          <a:lstStyle/>
          <a:p>
            <a:r>
              <a:rPr lang="en-US" sz="2800" dirty="0" smtClean="0"/>
              <a:t>Objective: </a:t>
            </a:r>
          </a:p>
          <a:p>
            <a:pPr lvl="1"/>
            <a:r>
              <a:rPr lang="en-US" sz="2400" dirty="0" smtClean="0"/>
              <a:t>Provide </a:t>
            </a:r>
            <a:r>
              <a:rPr lang="en-US" sz="2400" dirty="0"/>
              <a:t>HIT and HIE adoption </a:t>
            </a:r>
            <a:r>
              <a:rPr lang="en-US" sz="2400" dirty="0" smtClean="0"/>
              <a:t>reimbursements </a:t>
            </a:r>
            <a:r>
              <a:rPr lang="en-US" sz="2400" i="1" dirty="0" smtClean="0"/>
              <a:t>($1.4 Million/$70,000 each)</a:t>
            </a:r>
            <a:r>
              <a:rPr lang="en-US" sz="2400" dirty="0" smtClean="0"/>
              <a:t> </a:t>
            </a:r>
            <a:r>
              <a:rPr lang="en-US" sz="2400" dirty="0"/>
              <a:t>to up to 20 Behavioral Health provider sites/organizations. </a:t>
            </a:r>
          </a:p>
          <a:p>
            <a:r>
              <a:rPr lang="en-US" sz="2800" dirty="0" smtClean="0"/>
              <a:t>Hypothesis:</a:t>
            </a:r>
          </a:p>
          <a:p>
            <a:pPr lvl="1"/>
            <a:r>
              <a:rPr lang="en-US" sz="2400" dirty="0" smtClean="0"/>
              <a:t>If </a:t>
            </a:r>
            <a:r>
              <a:rPr lang="en-US" sz="2400" dirty="0"/>
              <a:t>BH organizations in Maine have access to funding reimbursements to support </a:t>
            </a:r>
            <a:r>
              <a:rPr lang="en-US" sz="2400" dirty="0" smtClean="0"/>
              <a:t>EHR interoperability </a:t>
            </a:r>
            <a:r>
              <a:rPr lang="en-US" sz="2400" dirty="0"/>
              <a:t>improvements and HIE connection, they will choose to invest in their EHR and participate in Maine’s statewide </a:t>
            </a:r>
            <a:r>
              <a:rPr lang="en-US" sz="2400" dirty="0" smtClean="0"/>
              <a:t>HIE.</a:t>
            </a:r>
            <a:endParaRPr lang="en-US" sz="2400" dirty="0"/>
          </a:p>
        </p:txBody>
      </p:sp>
      <p:sp>
        <p:nvSpPr>
          <p:cNvPr id="5" name="Footer Placeholder 4"/>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25</a:t>
            </a:fld>
            <a:endParaRPr lang="en-US" dirty="0"/>
          </a:p>
        </p:txBody>
      </p:sp>
    </p:spTree>
    <p:extLst>
      <p:ext uri="{BB962C8B-B14F-4D97-AF65-F5344CB8AC3E}">
        <p14:creationId xmlns:p14="http://schemas.microsoft.com/office/powerpoint/2010/main" val="1115285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168"/>
            <a:ext cx="8229600" cy="861218"/>
          </a:xfrm>
        </p:spPr>
        <p:txBody>
          <a:bodyPr/>
          <a:lstStyle/>
          <a:p>
            <a:r>
              <a:rPr lang="en-US" sz="3600" b="1" dirty="0" smtClean="0"/>
              <a:t>BH HIT Reimbursement – SIM Impact</a:t>
            </a:r>
            <a:endParaRPr lang="en-US" sz="3600" b="1" dirty="0"/>
          </a:p>
        </p:txBody>
      </p:sp>
      <p:sp>
        <p:nvSpPr>
          <p:cNvPr id="3" name="Content Placeholder 2"/>
          <p:cNvSpPr>
            <a:spLocks noGrp="1"/>
          </p:cNvSpPr>
          <p:nvPr>
            <p:ph idx="1"/>
          </p:nvPr>
        </p:nvSpPr>
        <p:spPr>
          <a:xfrm>
            <a:off x="314325" y="1259421"/>
            <a:ext cx="8372475" cy="5087144"/>
          </a:xfrm>
        </p:spPr>
        <p:txBody>
          <a:bodyPr>
            <a:noAutofit/>
          </a:bodyPr>
          <a:lstStyle/>
          <a:p>
            <a:pPr lvl="0">
              <a:lnSpc>
                <a:spcPct val="120000"/>
              </a:lnSpc>
              <a:spcBef>
                <a:spcPts val="600"/>
              </a:spcBef>
            </a:pPr>
            <a:r>
              <a:rPr lang="en-US" sz="1600" b="1" dirty="0" smtClean="0"/>
              <a:t>SIM </a:t>
            </a:r>
            <a:r>
              <a:rPr lang="en-US" sz="1600" b="1" dirty="0"/>
              <a:t>Pillars s</a:t>
            </a:r>
            <a:r>
              <a:rPr lang="en-US" sz="1600" b="1" dirty="0" smtClean="0"/>
              <a:t>upported: </a:t>
            </a:r>
            <a:r>
              <a:rPr lang="en-US" sz="1600" dirty="0"/>
              <a:t>(from SIM Strategic Framework): Integrate Physical and Behavioral Health, ED Utilization, Fragmented Care</a:t>
            </a:r>
          </a:p>
          <a:p>
            <a:pPr lvl="0">
              <a:lnSpc>
                <a:spcPct val="120000"/>
              </a:lnSpc>
              <a:spcBef>
                <a:spcPts val="600"/>
              </a:spcBef>
            </a:pPr>
            <a:r>
              <a:rPr lang="en-US" sz="1600" b="1" dirty="0"/>
              <a:t>SIM CORE </a:t>
            </a:r>
            <a:r>
              <a:rPr lang="en-US" sz="1600" b="1" dirty="0" smtClean="0"/>
              <a:t>Metrics impact</a:t>
            </a:r>
            <a:r>
              <a:rPr lang="en-US" sz="1600" dirty="0" smtClean="0"/>
              <a:t>: </a:t>
            </a:r>
            <a:r>
              <a:rPr lang="en-US" sz="1600" dirty="0"/>
              <a:t>(from SIM Core Metrics): Fragmented Care, Mental Health, Diabetes </a:t>
            </a:r>
            <a:r>
              <a:rPr lang="en-US" sz="1600" dirty="0" smtClean="0"/>
              <a:t>Care</a:t>
            </a:r>
          </a:p>
          <a:p>
            <a:pPr>
              <a:lnSpc>
                <a:spcPct val="120000"/>
              </a:lnSpc>
              <a:spcBef>
                <a:spcPts val="600"/>
              </a:spcBef>
            </a:pPr>
            <a:r>
              <a:rPr lang="en-US" sz="1600" b="1" dirty="0"/>
              <a:t>Objective </a:t>
            </a:r>
            <a:r>
              <a:rPr lang="en-US" sz="1600" b="1" dirty="0" smtClean="0"/>
              <a:t>impact</a:t>
            </a:r>
            <a:r>
              <a:rPr lang="en-US" sz="1600" b="1" dirty="0"/>
              <a:t>:</a:t>
            </a:r>
          </a:p>
          <a:p>
            <a:pPr lvl="1">
              <a:lnSpc>
                <a:spcPct val="120000"/>
              </a:lnSpc>
              <a:spcBef>
                <a:spcPts val="600"/>
              </a:spcBef>
            </a:pPr>
            <a:r>
              <a:rPr lang="en-US" sz="1600" dirty="0" smtClean="0"/>
              <a:t>This </a:t>
            </a:r>
            <a:r>
              <a:rPr lang="en-US" sz="1600" dirty="0"/>
              <a:t>objective supports community-based mental health providers in adopting heath information technologies (HIT) that support clinical integration of all services that a patient/consumer is receiving (mental health and physical health). </a:t>
            </a:r>
            <a:endParaRPr lang="en-US" sz="1600" dirty="0" smtClean="0"/>
          </a:p>
          <a:p>
            <a:pPr lvl="1">
              <a:lnSpc>
                <a:spcPct val="120000"/>
              </a:lnSpc>
              <a:spcBef>
                <a:spcPts val="600"/>
              </a:spcBef>
            </a:pPr>
            <a:r>
              <a:rPr lang="en-US" sz="1600" dirty="0" smtClean="0"/>
              <a:t>EHRs </a:t>
            </a:r>
            <a:r>
              <a:rPr lang="en-US" sz="1600" dirty="0"/>
              <a:t>and HIE </a:t>
            </a:r>
            <a:r>
              <a:rPr lang="en-US" sz="1600" dirty="0" smtClean="0"/>
              <a:t>interfacing costs are </a:t>
            </a:r>
            <a:r>
              <a:rPr lang="en-US" sz="1600" dirty="0"/>
              <a:t>being supported under this objective in order to make sure that clinicians in these locations have the right information on the right patient at the right time. </a:t>
            </a:r>
            <a:endParaRPr lang="en-US" sz="1600" dirty="0" smtClean="0"/>
          </a:p>
          <a:p>
            <a:pPr lvl="1">
              <a:lnSpc>
                <a:spcPct val="120000"/>
              </a:lnSpc>
              <a:spcBef>
                <a:spcPts val="600"/>
              </a:spcBef>
            </a:pPr>
            <a:r>
              <a:rPr lang="en-US" sz="1600" dirty="0" smtClean="0"/>
              <a:t>The </a:t>
            </a:r>
            <a:r>
              <a:rPr lang="en-US" sz="1600" dirty="0"/>
              <a:t>funds that are being provided to each of the 20 organizations involved are being used to support staff time, contractors, licenses and support fees related to their adoption of HIT tools that are both interoperable (can support HIE) and can measure quality of care delivered. </a:t>
            </a:r>
          </a:p>
          <a:p>
            <a:pPr marL="0" lvl="0" indent="0">
              <a:lnSpc>
                <a:spcPct val="120000"/>
              </a:lnSpc>
              <a:spcBef>
                <a:spcPts val="600"/>
              </a:spcBef>
              <a:buNone/>
            </a:pPr>
            <a:endParaRPr lang="en-US" sz="1600" dirty="0"/>
          </a:p>
        </p:txBody>
      </p:sp>
      <p:sp>
        <p:nvSpPr>
          <p:cNvPr id="5" name="Footer Placeholder 4"/>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26</a:t>
            </a:fld>
            <a:endParaRPr lang="en-US" dirty="0"/>
          </a:p>
        </p:txBody>
      </p:sp>
    </p:spTree>
    <p:extLst>
      <p:ext uri="{BB962C8B-B14F-4D97-AF65-F5344CB8AC3E}">
        <p14:creationId xmlns:p14="http://schemas.microsoft.com/office/powerpoint/2010/main" val="608854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z="3600" b="1" dirty="0" smtClean="0">
                <a:ea typeface="MS PGothic" charset="-128"/>
              </a:rPr>
              <a:t>Behavioral Health HIE Goals</a:t>
            </a:r>
            <a:endParaRPr lang="en-US" altLang="en-US" sz="3600" b="1" dirty="0">
              <a:ea typeface="MS PGothic" charset="-128"/>
            </a:endParaRPr>
          </a:p>
        </p:txBody>
      </p:sp>
      <p:sp>
        <p:nvSpPr>
          <p:cNvPr id="66563" name="Content Placeholder 2"/>
          <p:cNvSpPr>
            <a:spLocks noGrp="1"/>
          </p:cNvSpPr>
          <p:nvPr>
            <p:ph idx="1"/>
          </p:nvPr>
        </p:nvSpPr>
        <p:spPr>
          <a:xfrm>
            <a:off x="457200" y="1443038"/>
            <a:ext cx="8229600" cy="4525963"/>
          </a:xfrm>
        </p:spPr>
        <p:txBody>
          <a:bodyPr>
            <a:normAutofit fontScale="77500" lnSpcReduction="20000"/>
          </a:bodyPr>
          <a:lstStyle/>
          <a:p>
            <a:pPr marL="514350" indent="-514350">
              <a:lnSpc>
                <a:spcPct val="120000"/>
              </a:lnSpc>
              <a:spcBef>
                <a:spcPts val="0"/>
              </a:spcBef>
              <a:spcAft>
                <a:spcPts val="600"/>
              </a:spcAft>
              <a:buFont typeface="Arial" charset="0"/>
              <a:buAutoNum type="arabicPeriod"/>
            </a:pPr>
            <a:r>
              <a:rPr lang="en-US" altLang="en-US" dirty="0">
                <a:ea typeface="MS PGothic" charset="-128"/>
              </a:rPr>
              <a:t>Implement connections between 20 BH organizations and the Health Information Exchange</a:t>
            </a:r>
          </a:p>
          <a:p>
            <a:pPr lvl="1">
              <a:lnSpc>
                <a:spcPct val="120000"/>
              </a:lnSpc>
              <a:spcBef>
                <a:spcPts val="0"/>
              </a:spcBef>
              <a:spcAft>
                <a:spcPts val="600"/>
              </a:spcAft>
            </a:pPr>
            <a:r>
              <a:rPr lang="en-US" altLang="en-US" dirty="0">
                <a:ea typeface="MS PGothic" charset="-128"/>
              </a:rPr>
              <a:t>Train BH staff to leverage </a:t>
            </a:r>
            <a:r>
              <a:rPr lang="en-US" altLang="en-US" dirty="0" smtClean="0">
                <a:ea typeface="MS PGothic" charset="-128"/>
              </a:rPr>
              <a:t>EHR and HIE services</a:t>
            </a:r>
          </a:p>
          <a:p>
            <a:pPr lvl="1">
              <a:lnSpc>
                <a:spcPct val="120000"/>
              </a:lnSpc>
              <a:spcBef>
                <a:spcPts val="0"/>
              </a:spcBef>
              <a:spcAft>
                <a:spcPts val="600"/>
              </a:spcAft>
            </a:pPr>
            <a:r>
              <a:rPr lang="en-US" altLang="en-US" dirty="0" smtClean="0">
                <a:ea typeface="MS PGothic" charset="-128"/>
              </a:rPr>
              <a:t>Document and share “Data Informed” workflows for patient care improvement</a:t>
            </a:r>
            <a:endParaRPr lang="en-US" altLang="en-US" dirty="0">
              <a:ea typeface="MS PGothic" charset="-128"/>
            </a:endParaRPr>
          </a:p>
          <a:p>
            <a:pPr lvl="1">
              <a:lnSpc>
                <a:spcPct val="120000"/>
              </a:lnSpc>
              <a:spcBef>
                <a:spcPts val="0"/>
              </a:spcBef>
              <a:spcAft>
                <a:spcPts val="600"/>
              </a:spcAft>
            </a:pPr>
            <a:r>
              <a:rPr lang="en-US" altLang="en-US" dirty="0">
                <a:ea typeface="MS PGothic" charset="-128"/>
              </a:rPr>
              <a:t>Build data interfaces and go live with initial data available from each BH organization</a:t>
            </a:r>
          </a:p>
          <a:p>
            <a:pPr lvl="1">
              <a:lnSpc>
                <a:spcPct val="120000"/>
              </a:lnSpc>
              <a:spcBef>
                <a:spcPts val="0"/>
              </a:spcBef>
              <a:spcAft>
                <a:spcPts val="600"/>
              </a:spcAft>
            </a:pPr>
            <a:endParaRPr lang="en-US" altLang="en-US" sz="1000" dirty="0">
              <a:solidFill>
                <a:srgbClr val="007176"/>
              </a:solidFill>
              <a:ea typeface="MS PGothic" charset="-128"/>
            </a:endParaRPr>
          </a:p>
          <a:p>
            <a:pPr marL="514350" indent="-514350">
              <a:lnSpc>
                <a:spcPct val="120000"/>
              </a:lnSpc>
              <a:spcBef>
                <a:spcPts val="0"/>
              </a:spcBef>
              <a:spcAft>
                <a:spcPts val="600"/>
              </a:spcAft>
              <a:buFont typeface="Helvetica" charset="0"/>
              <a:buAutoNum type="arabicPeriod"/>
            </a:pPr>
            <a:r>
              <a:rPr lang="en-US" altLang="en-US" dirty="0" smtClean="0">
                <a:ea typeface="MS PGothic" charset="-128"/>
              </a:rPr>
              <a:t>Support quality </a:t>
            </a:r>
            <a:r>
              <a:rPr lang="en-US" altLang="en-US" dirty="0">
                <a:ea typeface="MS PGothic" charset="-128"/>
              </a:rPr>
              <a:t>improvement </a:t>
            </a:r>
            <a:r>
              <a:rPr lang="en-US" altLang="en-US" dirty="0" smtClean="0">
                <a:ea typeface="MS PGothic" charset="-128"/>
              </a:rPr>
              <a:t>aimed at reducing ED Utilization and measure impact (“Observational Analysis”)</a:t>
            </a:r>
            <a:endParaRPr lang="en-US" altLang="en-US" dirty="0">
              <a:ea typeface="MS PGothic" charset="-128"/>
            </a:endParaRPr>
          </a:p>
        </p:txBody>
      </p:sp>
      <p:sp>
        <p:nvSpPr>
          <p:cNvPr id="6"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2" name="Slide Number Placeholder 1"/>
          <p:cNvSpPr>
            <a:spLocks noGrp="1"/>
          </p:cNvSpPr>
          <p:nvPr>
            <p:ph type="sldNum" sz="quarter" idx="11"/>
          </p:nvPr>
        </p:nvSpPr>
        <p:spPr/>
        <p:txBody>
          <a:bodyPr/>
          <a:lstStyle/>
          <a:p>
            <a:pPr>
              <a:defRPr/>
            </a:pPr>
            <a:fld id="{1E7D749A-5575-B145-BD6D-7F1BA124A638}" type="slidenum">
              <a:rPr lang="en-US" smtClean="0"/>
              <a:pPr>
                <a:defRPr/>
              </a:pPr>
              <a:t>27</a:t>
            </a:fld>
            <a:endParaRPr lang="en-US" dirty="0"/>
          </a:p>
        </p:txBody>
      </p:sp>
    </p:spTree>
    <p:extLst>
      <p:ext uri="{BB962C8B-B14F-4D97-AF65-F5344CB8AC3E}">
        <p14:creationId xmlns:p14="http://schemas.microsoft.com/office/powerpoint/2010/main" val="1441573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19" y="274638"/>
            <a:ext cx="8308181" cy="1143000"/>
          </a:xfrm>
        </p:spPr>
        <p:txBody>
          <a:bodyPr/>
          <a:lstStyle/>
          <a:p>
            <a:r>
              <a:rPr lang="en-US" sz="3600" b="1" dirty="0" smtClean="0"/>
              <a:t>Behavioral Health HIE– SIM Impact</a:t>
            </a:r>
            <a:endParaRPr lang="en-US" sz="3600" b="1" dirty="0"/>
          </a:p>
        </p:txBody>
      </p:sp>
      <p:sp>
        <p:nvSpPr>
          <p:cNvPr id="3" name="Content Placeholder 2"/>
          <p:cNvSpPr>
            <a:spLocks noGrp="1"/>
          </p:cNvSpPr>
          <p:nvPr>
            <p:ph idx="1"/>
          </p:nvPr>
        </p:nvSpPr>
        <p:spPr>
          <a:xfrm>
            <a:off x="378619" y="1506992"/>
            <a:ext cx="8229600" cy="5029199"/>
          </a:xfrm>
        </p:spPr>
        <p:txBody>
          <a:bodyPr>
            <a:normAutofit fontScale="62500" lnSpcReduction="20000"/>
          </a:bodyPr>
          <a:lstStyle/>
          <a:p>
            <a:pPr lvl="0">
              <a:lnSpc>
                <a:spcPct val="120000"/>
              </a:lnSpc>
              <a:spcBef>
                <a:spcPts val="600"/>
              </a:spcBef>
            </a:pPr>
            <a:r>
              <a:rPr lang="en-US" sz="2800" b="1" dirty="0" smtClean="0"/>
              <a:t>SIM </a:t>
            </a:r>
            <a:r>
              <a:rPr lang="en-US" sz="2800" b="1" dirty="0"/>
              <a:t>Pillars s</a:t>
            </a:r>
            <a:r>
              <a:rPr lang="en-US" sz="2800" b="1" dirty="0" smtClean="0"/>
              <a:t>upported</a:t>
            </a:r>
            <a:r>
              <a:rPr lang="en-US" sz="2800" dirty="0" smtClean="0"/>
              <a:t>: </a:t>
            </a:r>
            <a:r>
              <a:rPr lang="en-US" sz="2800" dirty="0"/>
              <a:t>Integrate Physical </a:t>
            </a:r>
            <a:r>
              <a:rPr lang="en-US" sz="2800" dirty="0" smtClean="0"/>
              <a:t>&amp; </a:t>
            </a:r>
            <a:r>
              <a:rPr lang="en-US" sz="2800" dirty="0"/>
              <a:t>Behavioral Health, Centralize Data </a:t>
            </a:r>
            <a:r>
              <a:rPr lang="en-US" sz="2800" dirty="0" smtClean="0"/>
              <a:t>&amp; </a:t>
            </a:r>
            <a:r>
              <a:rPr lang="en-US" sz="2800" dirty="0"/>
              <a:t>Analysis, Engage People </a:t>
            </a:r>
            <a:r>
              <a:rPr lang="en-US" sz="2800" dirty="0" smtClean="0"/>
              <a:t>&amp; </a:t>
            </a:r>
            <a:r>
              <a:rPr lang="en-US" sz="2800" dirty="0"/>
              <a:t>Communities</a:t>
            </a:r>
          </a:p>
          <a:p>
            <a:pPr lvl="0">
              <a:lnSpc>
                <a:spcPct val="120000"/>
              </a:lnSpc>
              <a:spcBef>
                <a:spcPts val="600"/>
              </a:spcBef>
            </a:pPr>
            <a:r>
              <a:rPr lang="en-US" sz="2800" b="1" dirty="0"/>
              <a:t>SIM CORE </a:t>
            </a:r>
            <a:r>
              <a:rPr lang="en-US" sz="2800" b="1" dirty="0" smtClean="0"/>
              <a:t>metrics impact</a:t>
            </a:r>
            <a:r>
              <a:rPr lang="en-US" sz="2800" dirty="0" smtClean="0"/>
              <a:t>: </a:t>
            </a:r>
            <a:r>
              <a:rPr lang="en-US" sz="2800" dirty="0"/>
              <a:t>Fragmented Care, Mental Health, Diabetes Care, ED Utilization, Readmission, Imaging, Fragmented </a:t>
            </a:r>
            <a:r>
              <a:rPr lang="en-US" sz="2800" dirty="0" smtClean="0"/>
              <a:t>Care</a:t>
            </a:r>
          </a:p>
          <a:p>
            <a:pPr lvl="0">
              <a:lnSpc>
                <a:spcPct val="120000"/>
              </a:lnSpc>
              <a:spcBef>
                <a:spcPts val="600"/>
              </a:spcBef>
            </a:pPr>
            <a:r>
              <a:rPr lang="en-US" sz="2800" b="1" dirty="0" smtClean="0"/>
              <a:t>Objective impact:</a:t>
            </a:r>
            <a:endParaRPr lang="en-US" sz="2800" b="1" dirty="0"/>
          </a:p>
          <a:p>
            <a:pPr lvl="1">
              <a:lnSpc>
                <a:spcPct val="120000"/>
              </a:lnSpc>
              <a:spcBef>
                <a:spcPts val="600"/>
              </a:spcBef>
            </a:pPr>
            <a:r>
              <a:rPr lang="en-US" sz="2600" dirty="0" smtClean="0"/>
              <a:t>All 20 BH organizations have access to their patients statewide health records and are actively using the tools within their care coordination workflows to </a:t>
            </a:r>
            <a:r>
              <a:rPr lang="en-US" sz="2600" dirty="0"/>
              <a:t>improve coordinate care regarding the </a:t>
            </a:r>
            <a:r>
              <a:rPr lang="en-US" sz="2600" u="sng" dirty="0"/>
              <a:t>physical health issues of their patients</a:t>
            </a:r>
            <a:r>
              <a:rPr lang="en-US" sz="2600" dirty="0"/>
              <a:t>. </a:t>
            </a:r>
            <a:endParaRPr lang="en-US" sz="2600" dirty="0" smtClean="0"/>
          </a:p>
          <a:p>
            <a:pPr lvl="1">
              <a:lnSpc>
                <a:spcPct val="120000"/>
              </a:lnSpc>
              <a:spcBef>
                <a:spcPts val="600"/>
              </a:spcBef>
            </a:pPr>
            <a:r>
              <a:rPr lang="en-US" sz="2600" dirty="0" smtClean="0"/>
              <a:t>13 BH organizations are live with sharing mental health records to benefit the general practitioners, specialists and hospitals. The remaining 7 are working to complete the data integration process through SIM Year 4 NCE. </a:t>
            </a:r>
          </a:p>
          <a:p>
            <a:pPr lvl="1">
              <a:lnSpc>
                <a:spcPct val="120000"/>
              </a:lnSpc>
              <a:spcBef>
                <a:spcPts val="600"/>
              </a:spcBef>
            </a:pPr>
            <a:r>
              <a:rPr lang="en-US" sz="2600" dirty="0" smtClean="0"/>
              <a:t>HIN rolled out the new mental health opt-in consent model with each organization and active opt-in participation continues to climb with over </a:t>
            </a:r>
            <a:r>
              <a:rPr lang="en-US" sz="2600" u="sng" dirty="0" smtClean="0"/>
              <a:t>5,000</a:t>
            </a:r>
            <a:r>
              <a:rPr lang="en-US" sz="2600" dirty="0" smtClean="0">
                <a:solidFill>
                  <a:srgbClr val="FF0000"/>
                </a:solidFill>
              </a:rPr>
              <a:t> </a:t>
            </a:r>
            <a:r>
              <a:rPr lang="en-US" sz="2600" dirty="0" smtClean="0"/>
              <a:t>patients opted-in to date. </a:t>
            </a:r>
          </a:p>
          <a:p>
            <a:pPr lvl="1">
              <a:lnSpc>
                <a:spcPct val="120000"/>
              </a:lnSpc>
              <a:spcBef>
                <a:spcPts val="600"/>
              </a:spcBef>
            </a:pPr>
            <a:r>
              <a:rPr lang="en-US" sz="2600" dirty="0" smtClean="0"/>
              <a:t>For </a:t>
            </a:r>
            <a:r>
              <a:rPr lang="en-US" sz="2600" dirty="0"/>
              <a:t>patients, this initiative supports their ability to choose to share their mental health information </a:t>
            </a:r>
            <a:r>
              <a:rPr lang="en-US" sz="2600" u="sng" dirty="0"/>
              <a:t>with </a:t>
            </a:r>
            <a:r>
              <a:rPr lang="en-US" sz="2600" u="sng" dirty="0" smtClean="0"/>
              <a:t>all of their providers</a:t>
            </a:r>
            <a:r>
              <a:rPr lang="en-US" sz="2600" dirty="0" smtClean="0"/>
              <a:t>. </a:t>
            </a:r>
            <a:endParaRPr lang="en-US" sz="1300" dirty="0"/>
          </a:p>
        </p:txBody>
      </p:sp>
      <p:sp>
        <p:nvSpPr>
          <p:cNvPr id="5" name="Footer Placeholder 4"/>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28</a:t>
            </a:fld>
            <a:endParaRPr lang="en-US" dirty="0"/>
          </a:p>
        </p:txBody>
      </p:sp>
    </p:spTree>
    <p:extLst>
      <p:ext uri="{BB962C8B-B14F-4D97-AF65-F5344CB8AC3E}">
        <p14:creationId xmlns:p14="http://schemas.microsoft.com/office/powerpoint/2010/main" val="1161774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9"/>
          <p:cNvSpPr txBox="1">
            <a:spLocks noChangeArrowheads="1"/>
          </p:cNvSpPr>
          <p:nvPr/>
        </p:nvSpPr>
        <p:spPr bwMode="auto">
          <a:xfrm>
            <a:off x="4718579" y="1048908"/>
            <a:ext cx="3921125"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Helvetica"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Helvetica"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Helvetica"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Helvetica"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34" charset="0"/>
                <a:ea typeface="MS PGothic" panose="020B0600070205080204" pitchFamily="34" charset="-128"/>
              </a:defRPr>
            </a:lvl9pPr>
          </a:lstStyle>
          <a:p>
            <a:pPr marL="0" indent="0" eaLnBrk="0" fontAlgn="base" hangingPunct="0">
              <a:spcBef>
                <a:spcPct val="0"/>
              </a:spcBef>
              <a:spcAft>
                <a:spcPts val="600"/>
              </a:spcAft>
              <a:buFont typeface="Arial" panose="020B0604020202020204" pitchFamily="34" charset="0"/>
              <a:buNone/>
              <a:defRPr/>
            </a:pPr>
            <a:r>
              <a:rPr lang="en-US" altLang="en-US" sz="2000" b="1" dirty="0" smtClean="0">
                <a:solidFill>
                  <a:srgbClr val="004B8D"/>
                </a:solidFill>
                <a:latin typeface="Helvetica"/>
              </a:rPr>
              <a:t>13 of 20 Live with Data Sharing</a:t>
            </a:r>
          </a:p>
          <a:p>
            <a:pPr marL="0" indent="0" eaLnBrk="0" fontAlgn="base" hangingPunct="0">
              <a:spcBef>
                <a:spcPct val="0"/>
              </a:spcBef>
              <a:spcAft>
                <a:spcPts val="600"/>
              </a:spcAft>
              <a:buFont typeface="Arial" panose="020B0604020202020204" pitchFamily="34" charset="0"/>
              <a:buNone/>
              <a:defRPr/>
            </a:pPr>
            <a:endParaRPr lang="en-US" altLang="en-US" sz="1400" b="1" dirty="0" smtClean="0">
              <a:solidFill>
                <a:srgbClr val="004B8D"/>
              </a:solidFill>
              <a:latin typeface="Helvetica"/>
            </a:endParaRPr>
          </a:p>
          <a:p>
            <a:pPr marL="457200" indent="-457200" eaLnBrk="0" fontAlgn="base" hangingPunct="0">
              <a:spcBef>
                <a:spcPct val="0"/>
              </a:spcBef>
              <a:spcAft>
                <a:spcPts val="600"/>
              </a:spcAft>
              <a:buFont typeface="+mj-lt"/>
              <a:buAutoNum type="arabicPeriod"/>
              <a:defRPr/>
            </a:pPr>
            <a:r>
              <a:rPr lang="en-US" altLang="en-US" sz="1600" dirty="0">
                <a:solidFill>
                  <a:srgbClr val="004B8D"/>
                </a:solidFill>
                <a:latin typeface="Helvetica"/>
              </a:rPr>
              <a:t>Aroostook Mental Health Center</a:t>
            </a:r>
          </a:p>
          <a:p>
            <a:pPr marL="457200" indent="-457200" eaLnBrk="0" fontAlgn="base" hangingPunct="0">
              <a:spcBef>
                <a:spcPct val="0"/>
              </a:spcBef>
              <a:spcAft>
                <a:spcPts val="600"/>
              </a:spcAft>
              <a:buFont typeface="+mj-lt"/>
              <a:buAutoNum type="arabicPeriod"/>
              <a:defRPr/>
            </a:pPr>
            <a:r>
              <a:rPr lang="en-US" altLang="en-US" sz="1600" dirty="0">
                <a:solidFill>
                  <a:srgbClr val="004B8D"/>
                </a:solidFill>
                <a:latin typeface="Helvetica"/>
              </a:rPr>
              <a:t>Assistance Plus</a:t>
            </a:r>
          </a:p>
          <a:p>
            <a:pPr marL="457200" indent="-457200" eaLnBrk="0" fontAlgn="base" hangingPunct="0">
              <a:spcBef>
                <a:spcPct val="0"/>
              </a:spcBef>
              <a:spcAft>
                <a:spcPts val="600"/>
              </a:spcAft>
              <a:buFont typeface="+mj-lt"/>
              <a:buAutoNum type="arabicPeriod"/>
              <a:defRPr/>
            </a:pPr>
            <a:r>
              <a:rPr lang="en-US" altLang="en-US" sz="1600" dirty="0" smtClean="0">
                <a:solidFill>
                  <a:srgbClr val="004B8D"/>
                </a:solidFill>
                <a:latin typeface="Helvetica"/>
              </a:rPr>
              <a:t>Charlotte </a:t>
            </a:r>
            <a:r>
              <a:rPr lang="en-US" altLang="en-US" sz="1600" dirty="0">
                <a:solidFill>
                  <a:srgbClr val="004B8D"/>
                </a:solidFill>
                <a:latin typeface="Helvetica"/>
              </a:rPr>
              <a:t>White Center</a:t>
            </a:r>
          </a:p>
          <a:p>
            <a:pPr marL="457200" indent="-457200" eaLnBrk="0" fontAlgn="base" hangingPunct="0">
              <a:spcBef>
                <a:spcPct val="0"/>
              </a:spcBef>
              <a:spcAft>
                <a:spcPts val="600"/>
              </a:spcAft>
              <a:buFont typeface="+mj-lt"/>
              <a:buAutoNum type="arabicPeriod"/>
              <a:defRPr/>
            </a:pPr>
            <a:r>
              <a:rPr lang="en-US" altLang="en-US" sz="1600" dirty="0" smtClean="0">
                <a:solidFill>
                  <a:srgbClr val="004B8D"/>
                </a:solidFill>
                <a:latin typeface="Helvetica"/>
              </a:rPr>
              <a:t>Cornerstone </a:t>
            </a:r>
            <a:r>
              <a:rPr lang="en-US" altLang="en-US" sz="1600" dirty="0">
                <a:solidFill>
                  <a:srgbClr val="004B8D"/>
                </a:solidFill>
                <a:latin typeface="Helvetica"/>
              </a:rPr>
              <a:t>Behavioral Healthcare</a:t>
            </a:r>
          </a:p>
          <a:p>
            <a:pPr marL="457200" indent="-457200" eaLnBrk="0" fontAlgn="base" hangingPunct="0">
              <a:spcBef>
                <a:spcPct val="0"/>
              </a:spcBef>
              <a:spcAft>
                <a:spcPts val="600"/>
              </a:spcAft>
              <a:buFont typeface="+mj-lt"/>
              <a:buAutoNum type="arabicPeriod"/>
              <a:defRPr/>
            </a:pPr>
            <a:r>
              <a:rPr lang="en-US" altLang="en-US" sz="1600" dirty="0">
                <a:solidFill>
                  <a:srgbClr val="004B8D"/>
                </a:solidFill>
                <a:latin typeface="Helvetica"/>
              </a:rPr>
              <a:t>Crisis &amp; Counseling Centers</a:t>
            </a:r>
          </a:p>
          <a:p>
            <a:pPr marL="457200" indent="-457200" eaLnBrk="0" fontAlgn="base" hangingPunct="0">
              <a:spcBef>
                <a:spcPct val="0"/>
              </a:spcBef>
              <a:spcAft>
                <a:spcPts val="600"/>
              </a:spcAft>
              <a:buFont typeface="+mj-lt"/>
              <a:buAutoNum type="arabicPeriod"/>
              <a:defRPr/>
            </a:pPr>
            <a:r>
              <a:rPr lang="en-US" altLang="en-US" sz="1600" dirty="0">
                <a:solidFill>
                  <a:srgbClr val="004B8D"/>
                </a:solidFill>
                <a:latin typeface="Helvetica"/>
              </a:rPr>
              <a:t>Julie Racine, NP</a:t>
            </a:r>
          </a:p>
          <a:p>
            <a:pPr marL="457200" indent="-457200" eaLnBrk="0" fontAlgn="base" hangingPunct="0">
              <a:spcBef>
                <a:spcPct val="0"/>
              </a:spcBef>
              <a:spcAft>
                <a:spcPts val="600"/>
              </a:spcAft>
              <a:buFont typeface="+mj-lt"/>
              <a:buAutoNum type="arabicPeriod"/>
              <a:defRPr/>
            </a:pPr>
            <a:r>
              <a:rPr lang="en-US" altLang="en-US" sz="1600" dirty="0" smtClean="0">
                <a:solidFill>
                  <a:srgbClr val="004B8D"/>
                </a:solidFill>
                <a:latin typeface="Helvetica"/>
              </a:rPr>
              <a:t>Maine </a:t>
            </a:r>
            <a:r>
              <a:rPr lang="en-US" altLang="en-US" sz="1600" dirty="0">
                <a:solidFill>
                  <a:srgbClr val="004B8D"/>
                </a:solidFill>
                <a:latin typeface="Helvetica"/>
              </a:rPr>
              <a:t>Behavioral Health Organization</a:t>
            </a:r>
          </a:p>
          <a:p>
            <a:pPr marL="457200" indent="-457200" eaLnBrk="0" fontAlgn="base" hangingPunct="0">
              <a:spcBef>
                <a:spcPct val="0"/>
              </a:spcBef>
              <a:spcAft>
                <a:spcPts val="600"/>
              </a:spcAft>
              <a:buFont typeface="+mj-lt"/>
              <a:buAutoNum type="arabicPeriod"/>
              <a:defRPr/>
            </a:pPr>
            <a:r>
              <a:rPr lang="en-US" altLang="en-US" sz="1600" dirty="0">
                <a:solidFill>
                  <a:srgbClr val="004B8D"/>
                </a:solidFill>
                <a:latin typeface="Helvetica"/>
              </a:rPr>
              <a:t>Northeast Occupational Exchange</a:t>
            </a:r>
          </a:p>
          <a:p>
            <a:pPr marL="457200" indent="-457200" eaLnBrk="0" fontAlgn="base" hangingPunct="0">
              <a:spcBef>
                <a:spcPct val="0"/>
              </a:spcBef>
              <a:spcAft>
                <a:spcPts val="600"/>
              </a:spcAft>
              <a:buFont typeface="+mj-lt"/>
              <a:buAutoNum type="arabicPeriod"/>
              <a:defRPr/>
            </a:pPr>
            <a:r>
              <a:rPr lang="en-US" altLang="en-US" sz="1600" dirty="0">
                <a:solidFill>
                  <a:srgbClr val="004B8D"/>
                </a:solidFill>
                <a:latin typeface="Helvetica"/>
              </a:rPr>
              <a:t>OHI</a:t>
            </a:r>
          </a:p>
          <a:p>
            <a:pPr marL="457200" indent="-457200" eaLnBrk="0" fontAlgn="base" hangingPunct="0">
              <a:spcBef>
                <a:spcPct val="0"/>
              </a:spcBef>
              <a:spcAft>
                <a:spcPts val="600"/>
              </a:spcAft>
              <a:buFont typeface="+mj-lt"/>
              <a:buAutoNum type="arabicPeriod"/>
              <a:defRPr/>
            </a:pPr>
            <a:r>
              <a:rPr lang="en-US" altLang="en-US" sz="1600" dirty="0">
                <a:solidFill>
                  <a:srgbClr val="004B8D"/>
                </a:solidFill>
                <a:latin typeface="Helvetica"/>
              </a:rPr>
              <a:t>Pathways (Providence)</a:t>
            </a:r>
          </a:p>
          <a:p>
            <a:pPr marL="457200" indent="-457200" eaLnBrk="0" fontAlgn="base" hangingPunct="0">
              <a:spcBef>
                <a:spcPct val="0"/>
              </a:spcBef>
              <a:spcAft>
                <a:spcPts val="600"/>
              </a:spcAft>
              <a:buFont typeface="+mj-lt"/>
              <a:buAutoNum type="arabicPeriod"/>
              <a:defRPr/>
            </a:pPr>
            <a:r>
              <a:rPr lang="en-US" altLang="en-US" sz="1600" dirty="0">
                <a:solidFill>
                  <a:srgbClr val="004B8D"/>
                </a:solidFill>
                <a:latin typeface="Helvetica"/>
              </a:rPr>
              <a:t>Restorative Health</a:t>
            </a:r>
          </a:p>
          <a:p>
            <a:pPr marL="457200" indent="-457200" eaLnBrk="0" fontAlgn="base" hangingPunct="0">
              <a:spcBef>
                <a:spcPct val="0"/>
              </a:spcBef>
              <a:spcAft>
                <a:spcPts val="600"/>
              </a:spcAft>
              <a:buFont typeface="+mj-lt"/>
              <a:buAutoNum type="arabicPeriod"/>
              <a:defRPr/>
            </a:pPr>
            <a:r>
              <a:rPr lang="en-US" altLang="en-US" sz="1600" dirty="0" smtClean="0">
                <a:solidFill>
                  <a:srgbClr val="004B8D"/>
                </a:solidFill>
                <a:latin typeface="Helvetica"/>
              </a:rPr>
              <a:t>Sweetser</a:t>
            </a:r>
            <a:endParaRPr lang="en-US" altLang="en-US" sz="1600" dirty="0">
              <a:solidFill>
                <a:srgbClr val="004B8D"/>
              </a:solidFill>
              <a:latin typeface="Helvetica"/>
            </a:endParaRPr>
          </a:p>
          <a:p>
            <a:pPr marL="457200" indent="-457200" eaLnBrk="0" fontAlgn="base" hangingPunct="0">
              <a:spcBef>
                <a:spcPct val="0"/>
              </a:spcBef>
              <a:spcAft>
                <a:spcPts val="600"/>
              </a:spcAft>
              <a:buFont typeface="+mj-lt"/>
              <a:buAutoNum type="arabicPeriod"/>
              <a:defRPr/>
            </a:pPr>
            <a:r>
              <a:rPr lang="en-US" altLang="en-US" sz="1600" dirty="0" smtClean="0">
                <a:solidFill>
                  <a:srgbClr val="004B8D"/>
                </a:solidFill>
                <a:latin typeface="Helvetica"/>
              </a:rPr>
              <a:t>United </a:t>
            </a:r>
            <a:r>
              <a:rPr lang="en-US" altLang="en-US" sz="1600" dirty="0">
                <a:solidFill>
                  <a:srgbClr val="004B8D"/>
                </a:solidFill>
                <a:latin typeface="Helvetica"/>
              </a:rPr>
              <a:t>Cerebral </a:t>
            </a:r>
            <a:r>
              <a:rPr lang="en-US" altLang="en-US" sz="1600" dirty="0" smtClean="0">
                <a:solidFill>
                  <a:srgbClr val="004B8D"/>
                </a:solidFill>
                <a:latin typeface="Helvetica"/>
              </a:rPr>
              <a:t>Palsy</a:t>
            </a:r>
            <a:endParaRPr lang="en-US" altLang="en-US" sz="1600" dirty="0">
              <a:solidFill>
                <a:srgbClr val="004B8D"/>
              </a:solidFill>
              <a:latin typeface="Helvetica"/>
            </a:endParaRPr>
          </a:p>
        </p:txBody>
      </p:sp>
      <p:pic>
        <p:nvPicPr>
          <p:cNvPr id="68613" name="Picture 4"/>
          <p:cNvPicPr>
            <a:picLocks noChangeAspect="1"/>
          </p:cNvPicPr>
          <p:nvPr/>
        </p:nvPicPr>
        <p:blipFill>
          <a:blip r:embed="rId3">
            <a:extLst>
              <a:ext uri="{28A0092B-C50C-407E-A947-70E740481C1C}">
                <a14:useLocalDpi xmlns:a14="http://schemas.microsoft.com/office/drawing/2010/main" val="0"/>
              </a:ext>
            </a:extLst>
          </a:blip>
          <a:srcRect l="13065" t="3806" r="6471"/>
          <a:stretch>
            <a:fillRect/>
          </a:stretch>
        </p:blipFill>
        <p:spPr bwMode="auto">
          <a:xfrm>
            <a:off x="601133" y="1447271"/>
            <a:ext cx="3962400" cy="467836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68614" name="TextBox 5"/>
          <p:cNvSpPr txBox="1">
            <a:spLocks noChangeArrowheads="1"/>
          </p:cNvSpPr>
          <p:nvPr/>
        </p:nvSpPr>
        <p:spPr bwMode="auto">
          <a:xfrm>
            <a:off x="415925" y="241300"/>
            <a:ext cx="8378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Helvetica"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Helvetica"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Helvetica"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3600" b="1" dirty="0">
                <a:solidFill>
                  <a:srgbClr val="004B8D"/>
                </a:solidFill>
                <a:latin typeface="Arial" panose="020B0604020202020204" pitchFamily="34" charset="0"/>
              </a:rPr>
              <a:t>BH Connections as of </a:t>
            </a:r>
            <a:r>
              <a:rPr lang="en-US" altLang="en-US" sz="3600" b="1" dirty="0" smtClean="0">
                <a:solidFill>
                  <a:srgbClr val="004B8D"/>
                </a:solidFill>
                <a:latin typeface="Arial" panose="020B0604020202020204" pitchFamily="34" charset="0"/>
              </a:rPr>
              <a:t>August </a:t>
            </a:r>
            <a:r>
              <a:rPr lang="en-US" altLang="en-US" sz="3600" b="1" dirty="0">
                <a:solidFill>
                  <a:srgbClr val="004B8D"/>
                </a:solidFill>
                <a:latin typeface="Arial" panose="020B0604020202020204" pitchFamily="34" charset="0"/>
              </a:rPr>
              <a:t>2016</a:t>
            </a:r>
          </a:p>
          <a:p>
            <a:pPr algn="ctr" eaLnBrk="0" fontAlgn="base" hangingPunct="0">
              <a:spcBef>
                <a:spcPct val="0"/>
              </a:spcBef>
              <a:spcAft>
                <a:spcPct val="0"/>
              </a:spcAft>
              <a:buFontTx/>
              <a:buNone/>
            </a:pPr>
            <a:endParaRPr lang="en-US" altLang="en-US" sz="1800" dirty="0">
              <a:solidFill>
                <a:srgbClr val="004B8D"/>
              </a:solidFill>
              <a:latin typeface="Arial" panose="020B0604020202020204" pitchFamily="34" charset="0"/>
            </a:endParaRPr>
          </a:p>
        </p:txBody>
      </p:sp>
      <p:sp>
        <p:nvSpPr>
          <p:cNvPr id="68615" name="TextBox 1"/>
          <p:cNvSpPr txBox="1">
            <a:spLocks noChangeArrowheads="1"/>
          </p:cNvSpPr>
          <p:nvPr/>
        </p:nvSpPr>
        <p:spPr bwMode="auto">
          <a:xfrm>
            <a:off x="374121" y="1047221"/>
            <a:ext cx="4189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Helvetica"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Helvetica"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Helvetica"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34" charset="0"/>
                <a:ea typeface="MS PGothic" panose="020B0600070205080204" pitchFamily="34" charset="-128"/>
              </a:defRPr>
            </a:lvl9pPr>
          </a:lstStyle>
          <a:p>
            <a:pPr algn="ctr" eaLnBrk="0" fontAlgn="base" hangingPunct="0">
              <a:spcBef>
                <a:spcPct val="0"/>
              </a:spcBef>
              <a:spcAft>
                <a:spcPct val="0"/>
              </a:spcAft>
              <a:buFontTx/>
              <a:buNone/>
            </a:pPr>
            <a:r>
              <a:rPr lang="en-US" altLang="en-US" sz="2000" b="1" dirty="0">
                <a:solidFill>
                  <a:srgbClr val="004B8D"/>
                </a:solidFill>
                <a:latin typeface="Arial" panose="020B0604020202020204" pitchFamily="34" charset="0"/>
              </a:rPr>
              <a:t>75 Site Locations </a:t>
            </a:r>
            <a:r>
              <a:rPr lang="en-US" altLang="en-US" sz="2000" b="1" dirty="0" smtClean="0">
                <a:solidFill>
                  <a:srgbClr val="004B8D"/>
                </a:solidFill>
                <a:latin typeface="Arial" panose="020B0604020202020204" pitchFamily="34" charset="0"/>
              </a:rPr>
              <a:t>Accessing HIE</a:t>
            </a:r>
            <a:endParaRPr lang="en-US" altLang="en-US" sz="2000" b="1" dirty="0">
              <a:solidFill>
                <a:srgbClr val="004B8D"/>
              </a:solidFill>
              <a:latin typeface="Arial" panose="020B0604020202020204" pitchFamily="34" charset="0"/>
            </a:endParaRPr>
          </a:p>
        </p:txBody>
      </p:sp>
      <p:sp>
        <p:nvSpPr>
          <p:cNvPr id="7"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2" name="Slide Number Placeholder 1"/>
          <p:cNvSpPr>
            <a:spLocks noGrp="1"/>
          </p:cNvSpPr>
          <p:nvPr>
            <p:ph type="sldNum" sz="quarter" idx="11"/>
          </p:nvPr>
        </p:nvSpPr>
        <p:spPr/>
        <p:txBody>
          <a:bodyPr/>
          <a:lstStyle/>
          <a:p>
            <a:pPr>
              <a:defRPr/>
            </a:pPr>
            <a:fld id="{D8E2D9F6-DD99-504D-AE72-C253E0C9CFB6}" type="slidenum">
              <a:rPr lang="en-US" smtClean="0"/>
              <a:pPr>
                <a:defRPr/>
              </a:pPr>
              <a:t>29</a:t>
            </a:fld>
            <a:endParaRPr lang="en-US" dirty="0"/>
          </a:p>
        </p:txBody>
      </p:sp>
    </p:spTree>
    <p:extLst>
      <p:ext uri="{BB962C8B-B14F-4D97-AF65-F5344CB8AC3E}">
        <p14:creationId xmlns:p14="http://schemas.microsoft.com/office/powerpoint/2010/main" val="125238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z="3600" b="1" dirty="0" smtClean="0"/>
              <a:t>BH Staff Active HIE Access </a:t>
            </a:r>
            <a:br>
              <a:rPr lang="en-US" altLang="en-US" sz="3600" b="1" dirty="0" smtClean="0"/>
            </a:br>
            <a:r>
              <a:rPr lang="en-US" altLang="en-US" sz="3200" b="1" dirty="0" smtClean="0"/>
              <a:t>May 2015 - August 2016</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147763682"/>
              </p:ext>
            </p:extLst>
          </p:nvPr>
        </p:nvGraphicFramePr>
        <p:xfrm>
          <a:off x="474133" y="1497579"/>
          <a:ext cx="8229600" cy="4778829"/>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2" name="Slide Number Placeholder 1"/>
          <p:cNvSpPr>
            <a:spLocks noGrp="1"/>
          </p:cNvSpPr>
          <p:nvPr>
            <p:ph type="sldNum" sz="quarter" idx="11"/>
          </p:nvPr>
        </p:nvSpPr>
        <p:spPr/>
        <p:txBody>
          <a:bodyPr/>
          <a:lstStyle/>
          <a:p>
            <a:pPr>
              <a:defRPr/>
            </a:pPr>
            <a:fld id="{1E7D749A-5575-B145-BD6D-7F1BA124A638}" type="slidenum">
              <a:rPr lang="en-US" smtClean="0"/>
              <a:pPr>
                <a:defRPr/>
              </a:pPr>
              <a:t>30</a:t>
            </a:fld>
            <a:endParaRPr lang="en-US" dirty="0"/>
          </a:p>
        </p:txBody>
      </p:sp>
    </p:spTree>
    <p:extLst>
      <p:ext uri="{BB962C8B-B14F-4D97-AF65-F5344CB8AC3E}">
        <p14:creationId xmlns:p14="http://schemas.microsoft.com/office/powerpoint/2010/main" val="1127507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764" y="2743200"/>
            <a:ext cx="6921335" cy="1143000"/>
          </a:xfrm>
        </p:spPr>
        <p:txBody>
          <a:bodyPr/>
          <a:lstStyle/>
          <a:p>
            <a:r>
              <a:rPr lang="en-US" b="1" dirty="0" smtClean="0"/>
              <a:t>HIE Blue Button Pilot</a:t>
            </a:r>
            <a:endParaRPr lang="en-US" b="1" dirty="0"/>
          </a:p>
        </p:txBody>
      </p:sp>
      <p:sp>
        <p:nvSpPr>
          <p:cNvPr id="4" name="Footer Placeholder 3"/>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5" name="Slide Number Placeholder 4"/>
          <p:cNvSpPr>
            <a:spLocks noGrp="1"/>
          </p:cNvSpPr>
          <p:nvPr>
            <p:ph type="sldNum" sz="quarter" idx="11"/>
          </p:nvPr>
        </p:nvSpPr>
        <p:spPr/>
        <p:txBody>
          <a:bodyPr/>
          <a:lstStyle/>
          <a:p>
            <a:pPr>
              <a:defRPr/>
            </a:pPr>
            <a:fld id="{1E7D749A-5575-B145-BD6D-7F1BA124A638}" type="slidenum">
              <a:rPr lang="en-US" smtClean="0"/>
              <a:pPr>
                <a:defRPr/>
              </a:pPr>
              <a:t>4</a:t>
            </a:fld>
            <a:endParaRPr lang="en-US" dirty="0"/>
          </a:p>
        </p:txBody>
      </p:sp>
      <p:pic>
        <p:nvPicPr>
          <p:cNvPr id="6" name="Picture 3" descr="HIN_Graphic.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97881"/>
            <a:ext cx="246697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06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28600" y="342107"/>
            <a:ext cx="9372600" cy="1143000"/>
          </a:xfrm>
        </p:spPr>
        <p:txBody>
          <a:bodyPr/>
          <a:lstStyle/>
          <a:p>
            <a:r>
              <a:rPr lang="en-US" altLang="en-US" sz="3600" b="1" dirty="0" smtClean="0"/>
              <a:t>Population Impact</a:t>
            </a:r>
            <a:br>
              <a:rPr lang="en-US" altLang="en-US" sz="3600" b="1" dirty="0" smtClean="0"/>
            </a:br>
            <a:r>
              <a:rPr lang="en-US" altLang="en-US" sz="3200" b="1" dirty="0" smtClean="0"/>
              <a:t>May 2015- August 2016</a:t>
            </a:r>
            <a:endParaRPr lang="en-US" altLang="en-US" sz="3600" b="1" dirty="0" smtClean="0"/>
          </a:p>
        </p:txBody>
      </p:sp>
      <p:sp>
        <p:nvSpPr>
          <p:cNvPr id="5" name="TextBox 4"/>
          <p:cNvSpPr txBox="1"/>
          <p:nvPr/>
        </p:nvSpPr>
        <p:spPr>
          <a:xfrm>
            <a:off x="1600200" y="1752600"/>
            <a:ext cx="6286500" cy="369888"/>
          </a:xfrm>
          <a:prstGeom prst="rect">
            <a:avLst/>
          </a:prstGeom>
          <a:noFill/>
        </p:spPr>
        <p:txBody>
          <a:bodyPr>
            <a:spAutoFit/>
          </a:bodyPr>
          <a:lstStyle/>
          <a:p>
            <a:pPr eaLnBrk="0" fontAlgn="base" hangingPunct="0">
              <a:spcBef>
                <a:spcPct val="0"/>
              </a:spcBef>
              <a:spcAft>
                <a:spcPct val="0"/>
              </a:spcAft>
              <a:defRPr/>
            </a:pPr>
            <a:r>
              <a:rPr lang="en-US" b="1" dirty="0">
                <a:solidFill>
                  <a:srgbClr val="004B8D"/>
                </a:solidFill>
                <a:ea typeface="MS PGothic" panose="020B0600070205080204" pitchFamily="34" charset="-128"/>
              </a:rPr>
              <a:t>Patient Records Accessed by Behavioral Health Staff</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8559666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2" name="Slide Number Placeholder 1"/>
          <p:cNvSpPr>
            <a:spLocks noGrp="1"/>
          </p:cNvSpPr>
          <p:nvPr>
            <p:ph type="sldNum" sz="quarter" idx="11"/>
          </p:nvPr>
        </p:nvSpPr>
        <p:spPr/>
        <p:txBody>
          <a:bodyPr/>
          <a:lstStyle/>
          <a:p>
            <a:pPr>
              <a:defRPr/>
            </a:pPr>
            <a:fld id="{1E7D749A-5575-B145-BD6D-7F1BA124A638}" type="slidenum">
              <a:rPr lang="en-US" smtClean="0"/>
              <a:pPr>
                <a:defRPr/>
              </a:pPr>
              <a:t>31</a:t>
            </a:fld>
            <a:endParaRPr lang="en-US" dirty="0"/>
          </a:p>
        </p:txBody>
      </p:sp>
    </p:spTree>
    <p:extLst>
      <p:ext uri="{BB962C8B-B14F-4D97-AF65-F5344CB8AC3E}">
        <p14:creationId xmlns:p14="http://schemas.microsoft.com/office/powerpoint/2010/main" val="1836613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“Data Informed” Workflows Documented</a:t>
            </a:r>
            <a:endParaRPr lang="en-US" sz="3600" b="1" dirty="0"/>
          </a:p>
        </p:txBody>
      </p:sp>
      <p:sp>
        <p:nvSpPr>
          <p:cNvPr id="3" name="Content Placeholder 2"/>
          <p:cNvSpPr>
            <a:spLocks noGrp="1"/>
          </p:cNvSpPr>
          <p:nvPr>
            <p:ph idx="1"/>
          </p:nvPr>
        </p:nvSpPr>
        <p:spPr>
          <a:xfrm>
            <a:off x="533400" y="1539875"/>
            <a:ext cx="8229600" cy="4708525"/>
          </a:xfrm>
        </p:spPr>
        <p:txBody>
          <a:bodyPr>
            <a:normAutofit fontScale="62500" lnSpcReduction="20000"/>
          </a:bodyPr>
          <a:lstStyle/>
          <a:p>
            <a:pPr marL="514350" lvl="0" indent="-514350">
              <a:lnSpc>
                <a:spcPct val="120000"/>
              </a:lnSpc>
              <a:spcBef>
                <a:spcPts val="0"/>
              </a:spcBef>
              <a:spcAft>
                <a:spcPts val="600"/>
              </a:spcAft>
              <a:buFont typeface="+mj-lt"/>
              <a:buAutoNum type="arabicPeriod"/>
            </a:pPr>
            <a:r>
              <a:rPr lang="en-US" dirty="0"/>
              <a:t>Targeted Care Management Services</a:t>
            </a:r>
          </a:p>
          <a:p>
            <a:pPr marL="514350" lvl="0" indent="-514350">
              <a:lnSpc>
                <a:spcPct val="120000"/>
              </a:lnSpc>
              <a:spcBef>
                <a:spcPts val="0"/>
              </a:spcBef>
              <a:spcAft>
                <a:spcPts val="600"/>
              </a:spcAft>
              <a:buFont typeface="+mj-lt"/>
              <a:buAutoNum type="arabicPeriod"/>
            </a:pPr>
            <a:r>
              <a:rPr lang="en-US" dirty="0"/>
              <a:t>Hospital Discharge Planning </a:t>
            </a:r>
          </a:p>
          <a:p>
            <a:pPr marL="514350" lvl="0" indent="-514350">
              <a:lnSpc>
                <a:spcPct val="120000"/>
              </a:lnSpc>
              <a:spcBef>
                <a:spcPts val="0"/>
              </a:spcBef>
              <a:spcAft>
                <a:spcPts val="600"/>
              </a:spcAft>
              <a:buFont typeface="+mj-lt"/>
              <a:buAutoNum type="arabicPeriod"/>
            </a:pPr>
            <a:r>
              <a:rPr lang="en-US" dirty="0"/>
              <a:t>Comprehensive Transitional Care; </a:t>
            </a:r>
            <a:r>
              <a:rPr lang="en-US" dirty="0" smtClean="0"/>
              <a:t>Post </a:t>
            </a:r>
            <a:r>
              <a:rPr lang="en-US" dirty="0"/>
              <a:t>ED and Hospital </a:t>
            </a:r>
            <a:r>
              <a:rPr lang="en-US" dirty="0" smtClean="0"/>
              <a:t>Follow </a:t>
            </a:r>
            <a:r>
              <a:rPr lang="en-US" dirty="0"/>
              <a:t>up</a:t>
            </a:r>
          </a:p>
          <a:p>
            <a:pPr marL="514350" lvl="0" indent="-514350">
              <a:lnSpc>
                <a:spcPct val="120000"/>
              </a:lnSpc>
              <a:spcBef>
                <a:spcPts val="0"/>
              </a:spcBef>
              <a:spcAft>
                <a:spcPts val="600"/>
              </a:spcAft>
              <a:buFont typeface="+mj-lt"/>
              <a:buAutoNum type="arabicPeriod"/>
            </a:pPr>
            <a:r>
              <a:rPr lang="en-US" dirty="0"/>
              <a:t>Identification and Coordination with Client’s Care Team</a:t>
            </a:r>
          </a:p>
          <a:p>
            <a:pPr marL="514350" lvl="0" indent="-514350">
              <a:lnSpc>
                <a:spcPct val="120000"/>
              </a:lnSpc>
              <a:spcBef>
                <a:spcPts val="0"/>
              </a:spcBef>
              <a:spcAft>
                <a:spcPts val="600"/>
              </a:spcAft>
              <a:buFont typeface="+mj-lt"/>
              <a:buAutoNum type="arabicPeriod"/>
            </a:pPr>
            <a:r>
              <a:rPr lang="en-US" dirty="0"/>
              <a:t>Medication </a:t>
            </a:r>
            <a:r>
              <a:rPr lang="en-US" dirty="0" smtClean="0"/>
              <a:t>Reconciliation</a:t>
            </a:r>
            <a:endParaRPr lang="en-US" dirty="0"/>
          </a:p>
          <a:p>
            <a:pPr marL="514350" lvl="0" indent="-514350">
              <a:lnSpc>
                <a:spcPct val="120000"/>
              </a:lnSpc>
              <a:spcBef>
                <a:spcPts val="0"/>
              </a:spcBef>
              <a:spcAft>
                <a:spcPts val="600"/>
              </a:spcAft>
              <a:buFont typeface="+mj-lt"/>
              <a:buAutoNum type="arabicPeriod"/>
            </a:pPr>
            <a:r>
              <a:rPr lang="en-US" dirty="0"/>
              <a:t>Client Engagement and Education; </a:t>
            </a:r>
            <a:r>
              <a:rPr lang="en-US" dirty="0" smtClean="0"/>
              <a:t>Using </a:t>
            </a:r>
            <a:r>
              <a:rPr lang="en-US" dirty="0"/>
              <a:t>the C</a:t>
            </a:r>
            <a:r>
              <a:rPr lang="en-US" dirty="0" smtClean="0"/>
              <a:t>lient’s </a:t>
            </a:r>
            <a:r>
              <a:rPr lang="en-US" dirty="0"/>
              <a:t>HIE record</a:t>
            </a:r>
          </a:p>
          <a:p>
            <a:pPr marL="514350" lvl="0" indent="-514350">
              <a:lnSpc>
                <a:spcPct val="120000"/>
              </a:lnSpc>
              <a:spcBef>
                <a:spcPts val="0"/>
              </a:spcBef>
              <a:spcAft>
                <a:spcPts val="600"/>
              </a:spcAft>
              <a:buFont typeface="+mj-lt"/>
              <a:buAutoNum type="arabicPeriod"/>
            </a:pPr>
            <a:r>
              <a:rPr lang="en-US" dirty="0"/>
              <a:t>Intervention with C</a:t>
            </a:r>
            <a:r>
              <a:rPr lang="en-US" dirty="0" smtClean="0"/>
              <a:t>lient </a:t>
            </a:r>
            <a:r>
              <a:rPr lang="en-US" dirty="0"/>
              <a:t>F</a:t>
            </a:r>
            <a:r>
              <a:rPr lang="en-US" dirty="0" smtClean="0"/>
              <a:t>ollowing </a:t>
            </a:r>
            <a:r>
              <a:rPr lang="en-US" dirty="0"/>
              <a:t>a </a:t>
            </a:r>
            <a:r>
              <a:rPr lang="en-US" dirty="0" smtClean="0"/>
              <a:t>Medical </a:t>
            </a:r>
            <a:r>
              <a:rPr lang="en-US" dirty="0"/>
              <a:t>E</a:t>
            </a:r>
            <a:r>
              <a:rPr lang="en-US" dirty="0" smtClean="0"/>
              <a:t>vent </a:t>
            </a:r>
            <a:r>
              <a:rPr lang="en-US" dirty="0"/>
              <a:t>while </a:t>
            </a:r>
            <a:r>
              <a:rPr lang="en-US" dirty="0" smtClean="0"/>
              <a:t>Waiting </a:t>
            </a:r>
            <a:r>
              <a:rPr lang="en-US" dirty="0"/>
              <a:t>for </a:t>
            </a:r>
            <a:r>
              <a:rPr lang="en-US" dirty="0" smtClean="0"/>
              <a:t>Reports </a:t>
            </a:r>
            <a:r>
              <a:rPr lang="en-US" dirty="0"/>
              <a:t>from M</a:t>
            </a:r>
            <a:r>
              <a:rPr lang="en-US" dirty="0" smtClean="0"/>
              <a:t>edical </a:t>
            </a:r>
            <a:r>
              <a:rPr lang="en-US" dirty="0"/>
              <a:t>P</a:t>
            </a:r>
            <a:r>
              <a:rPr lang="en-US" dirty="0" smtClean="0"/>
              <a:t>roviders</a:t>
            </a:r>
            <a:endParaRPr lang="en-US" dirty="0"/>
          </a:p>
          <a:p>
            <a:pPr marL="514350" lvl="0" indent="-514350">
              <a:lnSpc>
                <a:spcPct val="120000"/>
              </a:lnSpc>
              <a:spcBef>
                <a:spcPts val="0"/>
              </a:spcBef>
              <a:spcAft>
                <a:spcPts val="600"/>
              </a:spcAft>
              <a:buFont typeface="+mj-lt"/>
              <a:buAutoNum type="arabicPeriod"/>
            </a:pPr>
            <a:r>
              <a:rPr lang="en-US" dirty="0"/>
              <a:t>Assessment of </a:t>
            </a:r>
            <a:r>
              <a:rPr lang="en-US" dirty="0" smtClean="0"/>
              <a:t>Accuracy </a:t>
            </a:r>
            <a:r>
              <a:rPr lang="en-US" dirty="0"/>
              <a:t>of SMI </a:t>
            </a:r>
            <a:r>
              <a:rPr lang="en-US" dirty="0" smtClean="0"/>
              <a:t>Diagnosis </a:t>
            </a:r>
            <a:r>
              <a:rPr lang="en-US" dirty="0"/>
              <a:t>vs. </a:t>
            </a:r>
            <a:r>
              <a:rPr lang="en-US" dirty="0" smtClean="0"/>
              <a:t>Medical </a:t>
            </a:r>
            <a:r>
              <a:rPr lang="en-US" dirty="0"/>
              <a:t>D</a:t>
            </a:r>
            <a:r>
              <a:rPr lang="en-US" dirty="0" smtClean="0"/>
              <a:t>iagnosis </a:t>
            </a:r>
            <a:r>
              <a:rPr lang="en-US" dirty="0"/>
              <a:t>with </a:t>
            </a:r>
            <a:r>
              <a:rPr lang="en-US" dirty="0" smtClean="0"/>
              <a:t>Medical </a:t>
            </a:r>
            <a:r>
              <a:rPr lang="en-US" dirty="0"/>
              <a:t>P</a:t>
            </a:r>
            <a:r>
              <a:rPr lang="en-US" dirty="0" smtClean="0"/>
              <a:t>rovider</a:t>
            </a:r>
            <a:endParaRPr lang="en-US" dirty="0"/>
          </a:p>
          <a:p>
            <a:pPr marL="514350" lvl="0" indent="-514350">
              <a:lnSpc>
                <a:spcPct val="120000"/>
              </a:lnSpc>
              <a:spcBef>
                <a:spcPts val="0"/>
              </a:spcBef>
              <a:spcAft>
                <a:spcPts val="600"/>
              </a:spcAft>
              <a:buFont typeface="+mj-lt"/>
              <a:buAutoNum type="arabicPeriod"/>
            </a:pPr>
            <a:r>
              <a:rPr lang="en-US" dirty="0"/>
              <a:t>Identification of </a:t>
            </a:r>
            <a:r>
              <a:rPr lang="en-US" dirty="0" smtClean="0"/>
              <a:t>Gaps / Overuse </a:t>
            </a:r>
            <a:r>
              <a:rPr lang="en-US" dirty="0"/>
              <a:t>of </a:t>
            </a:r>
            <a:r>
              <a:rPr lang="en-US" dirty="0" smtClean="0"/>
              <a:t>Medical </a:t>
            </a:r>
            <a:r>
              <a:rPr lang="en-US" dirty="0"/>
              <a:t>C</a:t>
            </a:r>
            <a:r>
              <a:rPr lang="en-US" dirty="0" smtClean="0"/>
              <a:t>are</a:t>
            </a:r>
            <a:endParaRPr lang="en-US" dirty="0"/>
          </a:p>
          <a:p>
            <a:pPr marL="514350" lvl="0" indent="-514350">
              <a:lnSpc>
                <a:spcPct val="120000"/>
              </a:lnSpc>
              <a:spcBef>
                <a:spcPts val="0"/>
              </a:spcBef>
              <a:spcAft>
                <a:spcPts val="600"/>
              </a:spcAft>
              <a:buFont typeface="+mj-lt"/>
              <a:buAutoNum type="arabicPeriod"/>
            </a:pPr>
            <a:r>
              <a:rPr lang="en-US" dirty="0"/>
              <a:t>Location of </a:t>
            </a:r>
            <a:r>
              <a:rPr lang="en-US" dirty="0" smtClean="0"/>
              <a:t>Missing </a:t>
            </a:r>
            <a:r>
              <a:rPr lang="en-US" dirty="0"/>
              <a:t>C</a:t>
            </a:r>
            <a:r>
              <a:rPr lang="en-US" dirty="0" smtClean="0"/>
              <a:t>lients</a:t>
            </a:r>
            <a:endParaRPr lang="en-US" dirty="0"/>
          </a:p>
        </p:txBody>
      </p:sp>
      <p:sp>
        <p:nvSpPr>
          <p:cNvPr id="4" name="Footer Placeholder 3"/>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7" name="Slide Number Placeholder 6"/>
          <p:cNvSpPr>
            <a:spLocks noGrp="1"/>
          </p:cNvSpPr>
          <p:nvPr>
            <p:ph type="sldNum" sz="quarter" idx="11"/>
          </p:nvPr>
        </p:nvSpPr>
        <p:spPr/>
        <p:txBody>
          <a:bodyPr/>
          <a:lstStyle/>
          <a:p>
            <a:pPr>
              <a:defRPr/>
            </a:pPr>
            <a:fld id="{1E7D749A-5575-B145-BD6D-7F1BA124A638}" type="slidenum">
              <a:rPr lang="en-US" smtClean="0"/>
              <a:pPr>
                <a:defRPr/>
              </a:pPr>
              <a:t>32</a:t>
            </a:fld>
            <a:endParaRPr lang="en-US" dirty="0"/>
          </a:p>
        </p:txBody>
      </p:sp>
    </p:spTree>
    <p:extLst>
      <p:ext uri="{BB962C8B-B14F-4D97-AF65-F5344CB8AC3E}">
        <p14:creationId xmlns:p14="http://schemas.microsoft.com/office/powerpoint/2010/main" val="184074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04800" y="838200"/>
            <a:ext cx="8229600" cy="685800"/>
          </a:xfrm>
        </p:spPr>
        <p:txBody>
          <a:bodyPr>
            <a:normAutofit fontScale="90000"/>
          </a:bodyPr>
          <a:lstStyle/>
          <a:p>
            <a:r>
              <a:rPr lang="en-US" altLang="en-US" sz="4000" b="1" dirty="0">
                <a:ea typeface="MS PGothic" charset="-128"/>
              </a:rPr>
              <a:t>Value of HIE in Managing Mental Illness and Chronic Disease</a:t>
            </a:r>
            <a:r>
              <a:rPr lang="en-US" altLang="en-US" sz="3600" b="1" dirty="0">
                <a:ea typeface="MS PGothic" charset="-128"/>
              </a:rPr>
              <a:t/>
            </a:r>
            <a:br>
              <a:rPr lang="en-US" altLang="en-US" sz="3600" b="1" dirty="0">
                <a:ea typeface="MS PGothic" charset="-128"/>
              </a:rPr>
            </a:br>
            <a:endParaRPr lang="en-US" altLang="en-US" sz="3600" b="1" dirty="0">
              <a:ea typeface="MS PGothic" charset="-128"/>
            </a:endParaRPr>
          </a:p>
        </p:txBody>
      </p:sp>
      <p:sp>
        <p:nvSpPr>
          <p:cNvPr id="3" name="Content Placeholder 2"/>
          <p:cNvSpPr>
            <a:spLocks noGrp="1"/>
          </p:cNvSpPr>
          <p:nvPr>
            <p:ph idx="1"/>
          </p:nvPr>
        </p:nvSpPr>
        <p:spPr>
          <a:xfrm>
            <a:off x="419100" y="1676400"/>
            <a:ext cx="8001000" cy="4343400"/>
          </a:xfrm>
        </p:spPr>
        <p:txBody>
          <a:bodyPr>
            <a:normAutofit fontScale="85000" lnSpcReduction="10000"/>
          </a:bodyPr>
          <a:lstStyle/>
          <a:p>
            <a:pPr marL="0" indent="0" algn="ctr">
              <a:buFont typeface="Arial" panose="020B0604020202020204" pitchFamily="34" charset="0"/>
              <a:buNone/>
              <a:defRPr/>
            </a:pPr>
            <a:endParaRPr lang="en-US" sz="500" b="1" dirty="0" smtClean="0"/>
          </a:p>
          <a:p>
            <a:pPr>
              <a:lnSpc>
                <a:spcPct val="110000"/>
              </a:lnSpc>
              <a:spcBef>
                <a:spcPts val="0"/>
              </a:spcBef>
              <a:spcAft>
                <a:spcPts val="600"/>
              </a:spcAft>
              <a:buFont typeface="Arial" panose="020B0604020202020204" pitchFamily="34" charset="0"/>
              <a:buChar char="•"/>
              <a:defRPr/>
            </a:pPr>
            <a:r>
              <a:rPr lang="en-US" sz="2800" dirty="0" smtClean="0"/>
              <a:t>Reduce fragmentation with medical community </a:t>
            </a:r>
          </a:p>
          <a:p>
            <a:pPr>
              <a:lnSpc>
                <a:spcPct val="110000"/>
              </a:lnSpc>
              <a:spcBef>
                <a:spcPts val="0"/>
              </a:spcBef>
              <a:spcAft>
                <a:spcPts val="600"/>
              </a:spcAft>
              <a:buFont typeface="Arial" panose="020B0604020202020204" pitchFamily="34" charset="0"/>
              <a:buChar char="•"/>
              <a:defRPr/>
            </a:pPr>
            <a:r>
              <a:rPr lang="en-US" sz="2800" dirty="0" smtClean="0"/>
              <a:t>Mitigate medical issues that contribute to Mental Illness</a:t>
            </a:r>
          </a:p>
          <a:p>
            <a:pPr>
              <a:lnSpc>
                <a:spcPct val="110000"/>
              </a:lnSpc>
              <a:spcBef>
                <a:spcPts val="0"/>
              </a:spcBef>
              <a:spcAft>
                <a:spcPts val="600"/>
              </a:spcAft>
              <a:buFont typeface="Arial" panose="020B0604020202020204" pitchFamily="34" charset="0"/>
              <a:buChar char="•"/>
              <a:defRPr/>
            </a:pPr>
            <a:r>
              <a:rPr lang="en-US" sz="2800" dirty="0" smtClean="0"/>
              <a:t>Identify prescriptions, both unknown and duplicated</a:t>
            </a:r>
          </a:p>
          <a:p>
            <a:pPr>
              <a:lnSpc>
                <a:spcPct val="110000"/>
              </a:lnSpc>
              <a:spcBef>
                <a:spcPts val="0"/>
              </a:spcBef>
              <a:spcAft>
                <a:spcPts val="600"/>
              </a:spcAft>
              <a:buFont typeface="Arial" panose="020B0604020202020204" pitchFamily="34" charset="0"/>
              <a:buChar char="•"/>
              <a:defRPr/>
            </a:pPr>
            <a:r>
              <a:rPr lang="en-US" sz="2800" dirty="0" smtClean="0"/>
              <a:t>Provide a safety net, locate clients and intervene</a:t>
            </a:r>
          </a:p>
          <a:p>
            <a:pPr>
              <a:lnSpc>
                <a:spcPct val="110000"/>
              </a:lnSpc>
              <a:spcBef>
                <a:spcPts val="0"/>
              </a:spcBef>
              <a:spcAft>
                <a:spcPts val="600"/>
              </a:spcAft>
              <a:buFont typeface="Arial" panose="020B0604020202020204" pitchFamily="34" charset="0"/>
              <a:buChar char="•"/>
              <a:defRPr/>
            </a:pPr>
            <a:r>
              <a:rPr lang="en-US" sz="2800" dirty="0" smtClean="0"/>
              <a:t>Provide integrated BH intervention to address medical issues and reduce unnecessary ED visits</a:t>
            </a:r>
          </a:p>
          <a:p>
            <a:pPr>
              <a:lnSpc>
                <a:spcPct val="110000"/>
              </a:lnSpc>
              <a:spcAft>
                <a:spcPts val="600"/>
              </a:spcAft>
              <a:buFont typeface="Arial" panose="020B0604020202020204" pitchFamily="34" charset="0"/>
              <a:buChar char="•"/>
              <a:defRPr/>
            </a:pPr>
            <a:r>
              <a:rPr lang="en-US" sz="2800" dirty="0">
                <a:solidFill>
                  <a:schemeClr val="bg1"/>
                </a:solidFill>
              </a:rPr>
              <a:t>Able to replace hours spent in getting permission to view a client’s record to provide care for clients</a:t>
            </a:r>
          </a:p>
          <a:p>
            <a:pPr>
              <a:lnSpc>
                <a:spcPct val="110000"/>
              </a:lnSpc>
              <a:spcAft>
                <a:spcPts val="600"/>
              </a:spcAft>
              <a:buFont typeface="Arial" panose="020B0604020202020204" pitchFamily="34" charset="0"/>
              <a:buChar char="•"/>
              <a:defRPr/>
            </a:pPr>
            <a:r>
              <a:rPr lang="en-US" sz="2800" dirty="0">
                <a:solidFill>
                  <a:schemeClr val="bg1"/>
                </a:solidFill>
              </a:rPr>
              <a:t>Able to relieve stress and anxiety around medical </a:t>
            </a:r>
            <a:r>
              <a:rPr lang="en-US" sz="2800" dirty="0" smtClean="0">
                <a:solidFill>
                  <a:schemeClr val="bg1"/>
                </a:solidFill>
              </a:rPr>
              <a:t>care</a:t>
            </a:r>
            <a:endParaRPr lang="en-US" sz="2800" dirty="0" smtClean="0"/>
          </a:p>
          <a:p>
            <a:pPr marL="0" indent="0">
              <a:buFont typeface="Arial" panose="020B0604020202020204" pitchFamily="34" charset="0"/>
              <a:buNone/>
              <a:defRPr/>
            </a:pPr>
            <a:endParaRPr lang="en-US" dirty="0"/>
          </a:p>
        </p:txBody>
      </p:sp>
      <p:sp>
        <p:nvSpPr>
          <p:cNvPr id="6"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2" name="Slide Number Placeholder 1"/>
          <p:cNvSpPr>
            <a:spLocks noGrp="1"/>
          </p:cNvSpPr>
          <p:nvPr>
            <p:ph type="sldNum" sz="quarter" idx="11"/>
          </p:nvPr>
        </p:nvSpPr>
        <p:spPr/>
        <p:txBody>
          <a:bodyPr/>
          <a:lstStyle/>
          <a:p>
            <a:pPr>
              <a:defRPr/>
            </a:pPr>
            <a:fld id="{1E7D749A-5575-B145-BD6D-7F1BA124A638}" type="slidenum">
              <a:rPr lang="en-US" smtClean="0"/>
              <a:pPr>
                <a:defRPr/>
              </a:pPr>
              <a:t>33</a:t>
            </a:fld>
            <a:endParaRPr lang="en-US" dirty="0"/>
          </a:p>
        </p:txBody>
      </p:sp>
    </p:spTree>
    <p:extLst>
      <p:ext uri="{BB962C8B-B14F-4D97-AF65-F5344CB8AC3E}">
        <p14:creationId xmlns:p14="http://schemas.microsoft.com/office/powerpoint/2010/main" val="1812977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81000" y="381000"/>
            <a:ext cx="8229600" cy="1143000"/>
          </a:xfrm>
        </p:spPr>
        <p:txBody>
          <a:bodyPr>
            <a:noAutofit/>
          </a:bodyPr>
          <a:lstStyle/>
          <a:p>
            <a:r>
              <a:rPr lang="en-US" altLang="en-US" sz="3600" b="1" dirty="0">
                <a:ea typeface="MS PGothic" charset="-128"/>
              </a:rPr>
              <a:t>BH Quality Project Goals</a:t>
            </a:r>
            <a:br>
              <a:rPr lang="en-US" altLang="en-US" sz="3600" b="1" dirty="0">
                <a:ea typeface="MS PGothic" charset="-128"/>
              </a:rPr>
            </a:br>
            <a:r>
              <a:rPr lang="en-US" altLang="en-US" sz="3600" b="1" dirty="0">
                <a:ea typeface="MS PGothic" charset="-128"/>
              </a:rPr>
              <a:t>January-July 2016</a:t>
            </a:r>
          </a:p>
        </p:txBody>
      </p:sp>
      <p:sp>
        <p:nvSpPr>
          <p:cNvPr id="82947" name="Content Placeholder 2"/>
          <p:cNvSpPr>
            <a:spLocks noGrp="1"/>
          </p:cNvSpPr>
          <p:nvPr>
            <p:ph idx="1"/>
          </p:nvPr>
        </p:nvSpPr>
        <p:spPr>
          <a:xfrm>
            <a:off x="457200" y="1676400"/>
            <a:ext cx="8229600" cy="4297363"/>
          </a:xfrm>
        </p:spPr>
        <p:txBody>
          <a:bodyPr>
            <a:normAutofit fontScale="77500" lnSpcReduction="20000"/>
          </a:bodyPr>
          <a:lstStyle/>
          <a:p>
            <a:pPr marL="514350" indent="-514350">
              <a:lnSpc>
                <a:spcPct val="120000"/>
              </a:lnSpc>
              <a:spcBef>
                <a:spcPts val="0"/>
              </a:spcBef>
              <a:spcAft>
                <a:spcPts val="600"/>
              </a:spcAft>
              <a:buFont typeface="Helvetica" charset="0"/>
              <a:buAutoNum type="arabicPeriod"/>
            </a:pPr>
            <a:r>
              <a:rPr lang="en-US" altLang="en-US" dirty="0">
                <a:ea typeface="MS PGothic" charset="-128"/>
              </a:rPr>
              <a:t>Implement real-time notifications for ED/hospital admissions to intervene with clients with a history of 2 or more ED visits within a 6 month period </a:t>
            </a:r>
            <a:endParaRPr lang="en-US" altLang="en-US" sz="1000" dirty="0">
              <a:ea typeface="MS PGothic" charset="-128"/>
            </a:endParaRPr>
          </a:p>
          <a:p>
            <a:pPr marL="514350" indent="-514350">
              <a:lnSpc>
                <a:spcPct val="120000"/>
              </a:lnSpc>
              <a:spcBef>
                <a:spcPts val="0"/>
              </a:spcBef>
              <a:spcAft>
                <a:spcPts val="600"/>
              </a:spcAft>
              <a:buFont typeface="Helvetica" charset="0"/>
              <a:buAutoNum type="arabicPeriod"/>
            </a:pPr>
            <a:r>
              <a:rPr lang="en-US" altLang="en-US" dirty="0">
                <a:ea typeface="MS PGothic" charset="-128"/>
              </a:rPr>
              <a:t>Access the HIN Portal to coordinate care with both the client &amp; medical </a:t>
            </a:r>
            <a:r>
              <a:rPr lang="en-US" altLang="en-US" dirty="0" smtClean="0">
                <a:ea typeface="MS PGothic" charset="-128"/>
              </a:rPr>
              <a:t>community</a:t>
            </a:r>
          </a:p>
          <a:p>
            <a:pPr marL="514350" indent="-514350">
              <a:lnSpc>
                <a:spcPct val="120000"/>
              </a:lnSpc>
              <a:spcBef>
                <a:spcPts val="0"/>
              </a:spcBef>
              <a:spcAft>
                <a:spcPts val="600"/>
              </a:spcAft>
              <a:buFont typeface="Helvetica" charset="0"/>
              <a:buAutoNum type="arabicPeriod"/>
            </a:pPr>
            <a:r>
              <a:rPr lang="en-US" altLang="en-US" dirty="0" smtClean="0">
                <a:ea typeface="MS PGothic" charset="-128"/>
              </a:rPr>
              <a:t>Leverage “Data Informed” workflows with all organizations</a:t>
            </a:r>
            <a:r>
              <a:rPr lang="en-US" altLang="en-US" dirty="0">
                <a:ea typeface="MS PGothic" charset="-128"/>
              </a:rPr>
              <a:t> </a:t>
            </a:r>
            <a:r>
              <a:rPr lang="en-US" altLang="en-US" dirty="0" smtClean="0">
                <a:ea typeface="MS PGothic" charset="-128"/>
              </a:rPr>
              <a:t>and convene monthly “learning community” to share lessons learned </a:t>
            </a:r>
            <a:endParaRPr lang="en-US" altLang="en-US" sz="1000" dirty="0">
              <a:ea typeface="MS PGothic" charset="-128"/>
            </a:endParaRPr>
          </a:p>
          <a:p>
            <a:pPr marL="514350" indent="-514350">
              <a:lnSpc>
                <a:spcPct val="120000"/>
              </a:lnSpc>
              <a:spcBef>
                <a:spcPts val="0"/>
              </a:spcBef>
              <a:spcAft>
                <a:spcPts val="600"/>
              </a:spcAft>
              <a:buFont typeface="Helvetica" charset="0"/>
              <a:buAutoNum type="arabicPeriod"/>
            </a:pPr>
            <a:r>
              <a:rPr lang="en-US" altLang="en-US" dirty="0">
                <a:ea typeface="MS PGothic" charset="-128"/>
              </a:rPr>
              <a:t>Measure change in ED utilization at the end of 6 month </a:t>
            </a:r>
            <a:r>
              <a:rPr lang="en-US" altLang="en-US" dirty="0" smtClean="0">
                <a:ea typeface="MS PGothic" charset="-128"/>
              </a:rPr>
              <a:t>period (“Observational Analysis”)</a:t>
            </a:r>
            <a:endParaRPr lang="en-US" altLang="en-US" dirty="0">
              <a:ea typeface="MS PGothic" charset="-128"/>
            </a:endParaRPr>
          </a:p>
        </p:txBody>
      </p:sp>
      <p:sp>
        <p:nvSpPr>
          <p:cNvPr id="6"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2" name="Slide Number Placeholder 1"/>
          <p:cNvSpPr>
            <a:spLocks noGrp="1"/>
          </p:cNvSpPr>
          <p:nvPr>
            <p:ph type="sldNum" sz="quarter" idx="11"/>
          </p:nvPr>
        </p:nvSpPr>
        <p:spPr/>
        <p:txBody>
          <a:bodyPr/>
          <a:lstStyle/>
          <a:p>
            <a:pPr>
              <a:defRPr/>
            </a:pPr>
            <a:fld id="{1E7D749A-5575-B145-BD6D-7F1BA124A638}" type="slidenum">
              <a:rPr lang="en-US" smtClean="0"/>
              <a:pPr>
                <a:defRPr/>
              </a:pPr>
              <a:t>34</a:t>
            </a:fld>
            <a:endParaRPr lang="en-US" dirty="0"/>
          </a:p>
        </p:txBody>
      </p:sp>
    </p:spTree>
    <p:extLst>
      <p:ext uri="{BB962C8B-B14F-4D97-AF65-F5344CB8AC3E}">
        <p14:creationId xmlns:p14="http://schemas.microsoft.com/office/powerpoint/2010/main" val="827492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MaineCare BH Quality Project Observational Analysis Overview</a:t>
            </a:r>
            <a:endParaRPr lang="en-US" sz="3600" b="1" dirty="0"/>
          </a:p>
        </p:txBody>
      </p:sp>
      <p:sp>
        <p:nvSpPr>
          <p:cNvPr id="3" name="Content Placeholder 2"/>
          <p:cNvSpPr>
            <a:spLocks noGrp="1"/>
          </p:cNvSpPr>
          <p:nvPr>
            <p:ph idx="1"/>
          </p:nvPr>
        </p:nvSpPr>
        <p:spPr>
          <a:xfrm>
            <a:off x="457200" y="1600200"/>
            <a:ext cx="8229600" cy="4343400"/>
          </a:xfrm>
        </p:spPr>
        <p:txBody>
          <a:bodyPr>
            <a:normAutofit fontScale="92500" lnSpcReduction="10000"/>
          </a:bodyPr>
          <a:lstStyle/>
          <a:p>
            <a:pPr>
              <a:lnSpc>
                <a:spcPct val="110000"/>
              </a:lnSpc>
              <a:spcBef>
                <a:spcPts val="0"/>
              </a:spcBef>
              <a:spcAft>
                <a:spcPts val="600"/>
              </a:spcAft>
            </a:pPr>
            <a:r>
              <a:rPr lang="en-US" sz="2700" dirty="0" smtClean="0"/>
              <a:t>Hypothesis – Integrated care interventions that include medical record data and real-time notifications will reduce ED utilization for patients</a:t>
            </a:r>
          </a:p>
          <a:p>
            <a:pPr>
              <a:lnSpc>
                <a:spcPct val="110000"/>
              </a:lnSpc>
              <a:spcBef>
                <a:spcPts val="0"/>
              </a:spcBef>
              <a:spcAft>
                <a:spcPts val="600"/>
              </a:spcAft>
            </a:pPr>
            <a:r>
              <a:rPr lang="en-US" sz="2700" dirty="0" smtClean="0"/>
              <a:t>Patients chosen for inclusion based on 2 or more ED visits in the 6 month “pre-intervention” period</a:t>
            </a:r>
          </a:p>
          <a:p>
            <a:pPr>
              <a:lnSpc>
                <a:spcPct val="110000"/>
              </a:lnSpc>
              <a:spcBef>
                <a:spcPts val="0"/>
              </a:spcBef>
              <a:spcAft>
                <a:spcPts val="600"/>
              </a:spcAft>
            </a:pPr>
            <a:r>
              <a:rPr lang="en-US" sz="2700" dirty="0" smtClean="0"/>
              <a:t>A list of 800+ patients was provided to the 18 BH organizations to determine appropriateness for intervention</a:t>
            </a:r>
          </a:p>
          <a:p>
            <a:pPr>
              <a:lnSpc>
                <a:spcPct val="110000"/>
              </a:lnSpc>
              <a:spcBef>
                <a:spcPts val="0"/>
              </a:spcBef>
              <a:spcAft>
                <a:spcPts val="600"/>
              </a:spcAft>
            </a:pPr>
            <a:r>
              <a:rPr lang="en-US" sz="2700" dirty="0" smtClean="0"/>
              <a:t>A observation panel </a:t>
            </a:r>
            <a:r>
              <a:rPr lang="en-US" sz="2700" dirty="0"/>
              <a:t>of </a:t>
            </a:r>
            <a:r>
              <a:rPr lang="en-US" sz="2700" dirty="0" smtClean="0"/>
              <a:t>443 </a:t>
            </a:r>
            <a:r>
              <a:rPr lang="en-US" sz="2700" dirty="0"/>
              <a:t>patients were selected by </a:t>
            </a:r>
            <a:r>
              <a:rPr lang="en-US" sz="2700" dirty="0" smtClean="0"/>
              <a:t>the 18 BH organizations participating</a:t>
            </a:r>
          </a:p>
        </p:txBody>
      </p:sp>
      <p:sp>
        <p:nvSpPr>
          <p:cNvPr id="4"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5" name="Slide Number Placeholder 4"/>
          <p:cNvSpPr>
            <a:spLocks noGrp="1"/>
          </p:cNvSpPr>
          <p:nvPr>
            <p:ph type="sldNum" sz="quarter" idx="11"/>
          </p:nvPr>
        </p:nvSpPr>
        <p:spPr/>
        <p:txBody>
          <a:bodyPr/>
          <a:lstStyle/>
          <a:p>
            <a:pPr>
              <a:defRPr/>
            </a:pPr>
            <a:fld id="{1E7D749A-5575-B145-BD6D-7F1BA124A638}" type="slidenum">
              <a:rPr lang="en-US" smtClean="0"/>
              <a:pPr>
                <a:defRPr/>
              </a:pPr>
              <a:t>35</a:t>
            </a:fld>
            <a:endParaRPr lang="en-US" dirty="0"/>
          </a:p>
        </p:txBody>
      </p:sp>
    </p:spTree>
    <p:extLst>
      <p:ext uri="{BB962C8B-B14F-4D97-AF65-F5344CB8AC3E}">
        <p14:creationId xmlns:p14="http://schemas.microsoft.com/office/powerpoint/2010/main" val="628775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849" y="2550319"/>
            <a:ext cx="6195951" cy="1143000"/>
          </a:xfrm>
        </p:spPr>
        <p:txBody>
          <a:bodyPr/>
          <a:lstStyle/>
          <a:p>
            <a:r>
              <a:rPr lang="en-US" b="1" dirty="0" smtClean="0"/>
              <a:t>Observational Analysis Results (Preliminary)</a:t>
            </a:r>
            <a:endParaRPr lang="en-US" b="1" dirty="0"/>
          </a:p>
        </p:txBody>
      </p:sp>
      <p:sp>
        <p:nvSpPr>
          <p:cNvPr id="4" name="Footer Placeholder 3"/>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36</a:t>
            </a:fld>
            <a:endParaRPr lang="en-US" dirty="0"/>
          </a:p>
        </p:txBody>
      </p:sp>
      <p:pic>
        <p:nvPicPr>
          <p:cNvPr id="5" name="Picture 3" descr="HIN_Graphic.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246697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495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sz="3600" b="1" dirty="0" smtClean="0"/>
              <a:t>HIE Portal Views of Cohort Patients</a:t>
            </a:r>
            <a:endParaRPr lang="en-US" sz="3600" b="1"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6084" y="1295400"/>
            <a:ext cx="6868716" cy="4579144"/>
          </a:xfrm>
        </p:spPr>
      </p:pic>
      <p:sp>
        <p:nvSpPr>
          <p:cNvPr id="6" name="TextBox 5"/>
          <p:cNvSpPr txBox="1"/>
          <p:nvPr/>
        </p:nvSpPr>
        <p:spPr>
          <a:xfrm>
            <a:off x="609600" y="5525869"/>
            <a:ext cx="7924799" cy="646331"/>
          </a:xfrm>
          <a:prstGeom prst="rect">
            <a:avLst/>
          </a:prstGeom>
          <a:noFill/>
        </p:spPr>
        <p:txBody>
          <a:bodyPr wrap="square" rtlCol="0">
            <a:spAutoFit/>
          </a:bodyPr>
          <a:lstStyle/>
          <a:p>
            <a:pPr algn="ctr"/>
            <a:r>
              <a:rPr lang="en-US" b="1" i="1" dirty="0" smtClean="0">
                <a:latin typeface="+mn-lt"/>
              </a:rPr>
              <a:t>Portal </a:t>
            </a:r>
            <a:r>
              <a:rPr lang="en-US" b="1" i="1" dirty="0">
                <a:latin typeface="+mn-lt"/>
              </a:rPr>
              <a:t>views increased in the post-intervention period, mostly by users from behavioral health facilities </a:t>
            </a:r>
          </a:p>
        </p:txBody>
      </p:sp>
      <p:sp>
        <p:nvSpPr>
          <p:cNvPr id="8"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3" name="Slide Number Placeholder 2"/>
          <p:cNvSpPr>
            <a:spLocks noGrp="1"/>
          </p:cNvSpPr>
          <p:nvPr>
            <p:ph type="sldNum" sz="quarter" idx="11"/>
          </p:nvPr>
        </p:nvSpPr>
        <p:spPr/>
        <p:txBody>
          <a:bodyPr/>
          <a:lstStyle/>
          <a:p>
            <a:pPr>
              <a:defRPr/>
            </a:pPr>
            <a:fld id="{1E7D749A-5575-B145-BD6D-7F1BA124A638}" type="slidenum">
              <a:rPr lang="en-US" smtClean="0"/>
              <a:pPr>
                <a:defRPr/>
              </a:pPr>
              <a:t>37</a:t>
            </a:fld>
            <a:endParaRPr lang="en-US" dirty="0"/>
          </a:p>
        </p:txBody>
      </p:sp>
    </p:spTree>
    <p:extLst>
      <p:ext uri="{BB962C8B-B14F-4D97-AF65-F5344CB8AC3E}">
        <p14:creationId xmlns:p14="http://schemas.microsoft.com/office/powerpoint/2010/main" val="912824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ED Visit Days</a:t>
            </a:r>
            <a:endParaRPr lang="en-US" sz="3600" b="1"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752600"/>
            <a:ext cx="4486275" cy="2803922"/>
          </a:xfrm>
        </p:spPr>
      </p:pic>
      <p:sp>
        <p:nvSpPr>
          <p:cNvPr id="3" name="TextBox 2"/>
          <p:cNvSpPr txBox="1"/>
          <p:nvPr/>
        </p:nvSpPr>
        <p:spPr>
          <a:xfrm>
            <a:off x="1828800" y="4634083"/>
            <a:ext cx="1441420" cy="369332"/>
          </a:xfrm>
          <a:prstGeom prst="rect">
            <a:avLst/>
          </a:prstGeom>
          <a:noFill/>
        </p:spPr>
        <p:txBody>
          <a:bodyPr wrap="none" rtlCol="0">
            <a:spAutoFit/>
          </a:bodyPr>
          <a:lstStyle/>
          <a:p>
            <a:r>
              <a:rPr lang="en-US" dirty="0" smtClean="0"/>
              <a:t>Claims Data</a:t>
            </a:r>
            <a:endParaRPr lang="en-US" dirty="0"/>
          </a:p>
        </p:txBody>
      </p:sp>
      <p:sp>
        <p:nvSpPr>
          <p:cNvPr id="9" name="TextBox 8"/>
          <p:cNvSpPr txBox="1"/>
          <p:nvPr/>
        </p:nvSpPr>
        <p:spPr>
          <a:xfrm>
            <a:off x="5844370" y="4634083"/>
            <a:ext cx="1236236" cy="369332"/>
          </a:xfrm>
          <a:prstGeom prst="rect">
            <a:avLst/>
          </a:prstGeom>
          <a:noFill/>
        </p:spPr>
        <p:txBody>
          <a:bodyPr wrap="none" rtlCol="0">
            <a:spAutoFit/>
          </a:bodyPr>
          <a:lstStyle/>
          <a:p>
            <a:r>
              <a:rPr lang="en-US" dirty="0"/>
              <a:t>CDR </a:t>
            </a:r>
            <a:r>
              <a:rPr lang="en-US" dirty="0" smtClean="0"/>
              <a:t>Data</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7725" y="1752601"/>
            <a:ext cx="4486275" cy="2803921"/>
          </a:xfrm>
          <a:prstGeom prst="rect">
            <a:avLst/>
          </a:prstGeom>
        </p:spPr>
      </p:pic>
      <p:sp>
        <p:nvSpPr>
          <p:cNvPr id="7" name="TextBox 6"/>
          <p:cNvSpPr txBox="1"/>
          <p:nvPr/>
        </p:nvSpPr>
        <p:spPr>
          <a:xfrm>
            <a:off x="609600" y="5263126"/>
            <a:ext cx="7924799" cy="646331"/>
          </a:xfrm>
          <a:prstGeom prst="rect">
            <a:avLst/>
          </a:prstGeom>
          <a:noFill/>
        </p:spPr>
        <p:txBody>
          <a:bodyPr wrap="square" rtlCol="0">
            <a:spAutoFit/>
          </a:bodyPr>
          <a:lstStyle/>
          <a:p>
            <a:pPr algn="ctr"/>
            <a:r>
              <a:rPr lang="en-US" i="1" dirty="0" smtClean="0">
                <a:latin typeface="+mn-lt"/>
              </a:rPr>
              <a:t>There was a 35%+ reduction in ED Visit Days for the cohort population in the post intervention period</a:t>
            </a:r>
            <a:endParaRPr lang="en-US" i="1" dirty="0">
              <a:latin typeface="+mn-lt"/>
            </a:endParaRPr>
          </a:p>
        </p:txBody>
      </p:sp>
      <p:sp>
        <p:nvSpPr>
          <p:cNvPr id="10"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4" name="Slide Number Placeholder 3"/>
          <p:cNvSpPr>
            <a:spLocks noGrp="1"/>
          </p:cNvSpPr>
          <p:nvPr>
            <p:ph type="sldNum" sz="quarter" idx="11"/>
          </p:nvPr>
        </p:nvSpPr>
        <p:spPr/>
        <p:txBody>
          <a:bodyPr/>
          <a:lstStyle/>
          <a:p>
            <a:pPr>
              <a:defRPr/>
            </a:pPr>
            <a:fld id="{1E7D749A-5575-B145-BD6D-7F1BA124A638}" type="slidenum">
              <a:rPr lang="en-US" smtClean="0"/>
              <a:pPr>
                <a:defRPr/>
              </a:pPr>
              <a:t>38</a:t>
            </a:fld>
            <a:endParaRPr lang="en-US" dirty="0"/>
          </a:p>
        </p:txBody>
      </p:sp>
    </p:spTree>
    <p:extLst>
      <p:ext uri="{BB962C8B-B14F-4D97-AF65-F5344CB8AC3E}">
        <p14:creationId xmlns:p14="http://schemas.microsoft.com/office/powerpoint/2010/main" val="1526530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Patients with ED Visit Days</a:t>
            </a:r>
            <a:endParaRPr lang="en-US" sz="3600" b="1"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581" y="1600200"/>
            <a:ext cx="4513856" cy="2821160"/>
          </a:xfrm>
        </p:spPr>
      </p:pic>
      <p:sp>
        <p:nvSpPr>
          <p:cNvPr id="7" name="TextBox 6"/>
          <p:cNvSpPr txBox="1"/>
          <p:nvPr/>
        </p:nvSpPr>
        <p:spPr>
          <a:xfrm>
            <a:off x="1682780" y="4487636"/>
            <a:ext cx="1441420" cy="369332"/>
          </a:xfrm>
          <a:prstGeom prst="rect">
            <a:avLst/>
          </a:prstGeom>
          <a:noFill/>
        </p:spPr>
        <p:txBody>
          <a:bodyPr wrap="none" rtlCol="0">
            <a:spAutoFit/>
          </a:bodyPr>
          <a:lstStyle/>
          <a:p>
            <a:r>
              <a:rPr lang="en-US" dirty="0" smtClean="0">
                <a:latin typeface="+mn-lt"/>
              </a:rPr>
              <a:t>Claims Data</a:t>
            </a:r>
            <a:endParaRPr lang="en-US" dirty="0">
              <a:latin typeface="+mn-lt"/>
            </a:endParaRPr>
          </a:p>
        </p:txBody>
      </p:sp>
      <p:sp>
        <p:nvSpPr>
          <p:cNvPr id="8" name="TextBox 7"/>
          <p:cNvSpPr txBox="1"/>
          <p:nvPr/>
        </p:nvSpPr>
        <p:spPr>
          <a:xfrm>
            <a:off x="6307564" y="4487636"/>
            <a:ext cx="1236236" cy="369332"/>
          </a:xfrm>
          <a:prstGeom prst="rect">
            <a:avLst/>
          </a:prstGeom>
          <a:noFill/>
        </p:spPr>
        <p:txBody>
          <a:bodyPr wrap="none" rtlCol="0">
            <a:spAutoFit/>
          </a:bodyPr>
          <a:lstStyle/>
          <a:p>
            <a:r>
              <a:rPr lang="en-US" dirty="0">
                <a:latin typeface="Helvetica" charset="0"/>
                <a:ea typeface="Helvetica" charset="0"/>
                <a:cs typeface="Helvetica" charset="0"/>
              </a:rPr>
              <a:t>CDR </a:t>
            </a:r>
            <a:r>
              <a:rPr lang="en-US" dirty="0" smtClean="0">
                <a:latin typeface="Helvetica" charset="0"/>
                <a:ea typeface="Helvetica" charset="0"/>
                <a:cs typeface="Helvetica" charset="0"/>
              </a:rPr>
              <a:t>Data</a:t>
            </a:r>
            <a:endParaRPr lang="en-US" dirty="0">
              <a:latin typeface="Helvetica" charset="0"/>
              <a:ea typeface="Helvetica" charset="0"/>
              <a:cs typeface="Helvetica"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0052" y="1600200"/>
            <a:ext cx="4495801" cy="2809875"/>
          </a:xfrm>
          <a:prstGeom prst="rect">
            <a:avLst/>
          </a:prstGeom>
        </p:spPr>
      </p:pic>
      <p:sp>
        <p:nvSpPr>
          <p:cNvPr id="10" name="TextBox 9"/>
          <p:cNvSpPr txBox="1"/>
          <p:nvPr/>
        </p:nvSpPr>
        <p:spPr>
          <a:xfrm>
            <a:off x="609600" y="5116145"/>
            <a:ext cx="7924799" cy="646331"/>
          </a:xfrm>
          <a:prstGeom prst="rect">
            <a:avLst/>
          </a:prstGeom>
          <a:noFill/>
        </p:spPr>
        <p:txBody>
          <a:bodyPr wrap="square" rtlCol="0">
            <a:spAutoFit/>
          </a:bodyPr>
          <a:lstStyle/>
          <a:p>
            <a:pPr algn="ctr"/>
            <a:r>
              <a:rPr lang="en-US" i="1" dirty="0" smtClean="0">
                <a:latin typeface="+mn-lt"/>
              </a:rPr>
              <a:t>There was a 30%+ reduction in patients having ED visits in the post intervention period</a:t>
            </a:r>
            <a:endParaRPr lang="en-US" i="1" dirty="0">
              <a:latin typeface="+mn-lt"/>
            </a:endParaRPr>
          </a:p>
        </p:txBody>
      </p:sp>
      <p:sp>
        <p:nvSpPr>
          <p:cNvPr id="11"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3" name="Slide Number Placeholder 2"/>
          <p:cNvSpPr>
            <a:spLocks noGrp="1"/>
          </p:cNvSpPr>
          <p:nvPr>
            <p:ph type="sldNum" sz="quarter" idx="11"/>
          </p:nvPr>
        </p:nvSpPr>
        <p:spPr/>
        <p:txBody>
          <a:bodyPr/>
          <a:lstStyle/>
          <a:p>
            <a:pPr>
              <a:defRPr/>
            </a:pPr>
            <a:fld id="{1E7D749A-5575-B145-BD6D-7F1BA124A638}" type="slidenum">
              <a:rPr lang="en-US" smtClean="0"/>
              <a:pPr>
                <a:defRPr/>
              </a:pPr>
              <a:t>39</a:t>
            </a:fld>
            <a:endParaRPr lang="en-US" dirty="0"/>
          </a:p>
        </p:txBody>
      </p:sp>
    </p:spTree>
    <p:extLst>
      <p:ext uri="{BB962C8B-B14F-4D97-AF65-F5344CB8AC3E}">
        <p14:creationId xmlns:p14="http://schemas.microsoft.com/office/powerpoint/2010/main" val="1724605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sz="3600" b="1" dirty="0" smtClean="0"/>
              <a:t>Total ED Visit Rates</a:t>
            </a:r>
            <a:endParaRPr lang="en-US" sz="3600" b="1" dirty="0"/>
          </a:p>
        </p:txBody>
      </p:sp>
      <p:sp>
        <p:nvSpPr>
          <p:cNvPr id="3" name="Content Placeholder 2"/>
          <p:cNvSpPr>
            <a:spLocks noGrp="1"/>
          </p:cNvSpPr>
          <p:nvPr>
            <p:ph idx="1"/>
          </p:nvPr>
        </p:nvSpPr>
        <p:spPr>
          <a:xfrm>
            <a:off x="457200" y="1591733"/>
            <a:ext cx="8229600" cy="4495800"/>
          </a:xfrm>
        </p:spPr>
        <p:txBody>
          <a:bodyPr>
            <a:normAutofit/>
          </a:bodyPr>
          <a:lstStyle/>
          <a:p>
            <a:r>
              <a:rPr lang="en-US" sz="2800" dirty="0" smtClean="0"/>
              <a:t>Mean ED Visit Rate for All patients (HIE Data)</a:t>
            </a:r>
          </a:p>
          <a:p>
            <a:pPr lvl="1"/>
            <a:r>
              <a:rPr lang="en-US" sz="2400" dirty="0" smtClean="0"/>
              <a:t>Pre Intervention: 4.4 visits / 6 month period</a:t>
            </a:r>
          </a:p>
          <a:p>
            <a:pPr lvl="1"/>
            <a:r>
              <a:rPr lang="en-US" sz="2400" dirty="0" smtClean="0"/>
              <a:t>Post Intervention: 2.7 visits / 6 month period</a:t>
            </a:r>
          </a:p>
          <a:p>
            <a:endParaRPr lang="en-US" sz="2800" dirty="0" smtClean="0"/>
          </a:p>
          <a:p>
            <a:r>
              <a:rPr lang="en-US" sz="2800" dirty="0" smtClean="0"/>
              <a:t>Mean ED Visit Rate for Patients with ED visits (HIE Data)</a:t>
            </a:r>
          </a:p>
          <a:p>
            <a:pPr lvl="1"/>
            <a:r>
              <a:rPr lang="en-US" sz="2400" dirty="0" smtClean="0"/>
              <a:t>Pre Intervention: 5.1 visits / 6 month period</a:t>
            </a:r>
          </a:p>
          <a:p>
            <a:pPr lvl="1"/>
            <a:r>
              <a:rPr lang="en-US" sz="2400" dirty="0" smtClean="0"/>
              <a:t>Post Intervention: 4.1 visits / 6 month period</a:t>
            </a:r>
          </a:p>
          <a:p>
            <a:pPr lvl="1"/>
            <a:endParaRPr lang="en-US" sz="1900" dirty="0" smtClean="0"/>
          </a:p>
          <a:p>
            <a:endParaRPr lang="en-US" sz="2700" dirty="0"/>
          </a:p>
        </p:txBody>
      </p:sp>
      <p:sp>
        <p:nvSpPr>
          <p:cNvPr id="4"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5" name="Slide Number Placeholder 4"/>
          <p:cNvSpPr>
            <a:spLocks noGrp="1"/>
          </p:cNvSpPr>
          <p:nvPr>
            <p:ph type="sldNum" sz="quarter" idx="11"/>
          </p:nvPr>
        </p:nvSpPr>
        <p:spPr/>
        <p:txBody>
          <a:bodyPr/>
          <a:lstStyle/>
          <a:p>
            <a:pPr>
              <a:defRPr/>
            </a:pPr>
            <a:fld id="{1E7D749A-5575-B145-BD6D-7F1BA124A638}" type="slidenum">
              <a:rPr lang="en-US" smtClean="0"/>
              <a:pPr>
                <a:defRPr/>
              </a:pPr>
              <a:t>40</a:t>
            </a:fld>
            <a:endParaRPr lang="en-US" dirty="0"/>
          </a:p>
        </p:txBody>
      </p:sp>
    </p:spTree>
    <p:extLst>
      <p:ext uri="{BB962C8B-B14F-4D97-AF65-F5344CB8AC3E}">
        <p14:creationId xmlns:p14="http://schemas.microsoft.com/office/powerpoint/2010/main" val="926680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Patient Portal “Blue Button” HIE Access Overview</a:t>
            </a:r>
            <a:endParaRPr lang="en-US" sz="3600" b="1" dirty="0"/>
          </a:p>
        </p:txBody>
      </p:sp>
      <p:sp>
        <p:nvSpPr>
          <p:cNvPr id="3" name="Content Placeholder 2"/>
          <p:cNvSpPr>
            <a:spLocks noGrp="1"/>
          </p:cNvSpPr>
          <p:nvPr>
            <p:ph idx="1"/>
          </p:nvPr>
        </p:nvSpPr>
        <p:spPr>
          <a:xfrm>
            <a:off x="457200" y="1447800"/>
            <a:ext cx="8229600" cy="4525963"/>
          </a:xfrm>
        </p:spPr>
        <p:txBody>
          <a:bodyPr>
            <a:normAutofit fontScale="85000" lnSpcReduction="10000"/>
          </a:bodyPr>
          <a:lstStyle/>
          <a:p>
            <a:pPr>
              <a:lnSpc>
                <a:spcPct val="120000"/>
              </a:lnSpc>
              <a:spcBef>
                <a:spcPts val="600"/>
              </a:spcBef>
            </a:pPr>
            <a:r>
              <a:rPr lang="en-US" sz="2800" dirty="0" smtClean="0"/>
              <a:t>Objective: </a:t>
            </a:r>
          </a:p>
          <a:p>
            <a:pPr lvl="1">
              <a:lnSpc>
                <a:spcPct val="120000"/>
              </a:lnSpc>
              <a:spcBef>
                <a:spcPts val="600"/>
              </a:spcBef>
            </a:pPr>
            <a:r>
              <a:rPr lang="en-US" sz="2400" dirty="0"/>
              <a:t>Provide Maine </a:t>
            </a:r>
            <a:r>
              <a:rPr lang="en-US" sz="2400" dirty="0" smtClean="0"/>
              <a:t>patients </a:t>
            </a:r>
            <a:r>
              <a:rPr lang="en-US" sz="2400" dirty="0"/>
              <a:t>with </a:t>
            </a:r>
            <a:r>
              <a:rPr lang="en-US" sz="2400" dirty="0" smtClean="0"/>
              <a:t>access </a:t>
            </a:r>
            <a:r>
              <a:rPr lang="en-US" sz="2400" dirty="0"/>
              <a:t>to their </a:t>
            </a:r>
            <a:r>
              <a:rPr lang="en-US" sz="2400" dirty="0" smtClean="0"/>
              <a:t>statewide </a:t>
            </a:r>
            <a:r>
              <a:rPr lang="en-US" sz="2400" dirty="0"/>
              <a:t>HIE </a:t>
            </a:r>
            <a:r>
              <a:rPr lang="en-US" sz="2400" dirty="0" smtClean="0"/>
              <a:t>record </a:t>
            </a:r>
            <a:r>
              <a:rPr lang="en-US" sz="2400" dirty="0"/>
              <a:t>l</a:t>
            </a:r>
            <a:r>
              <a:rPr lang="en-US" sz="2400" dirty="0" smtClean="0"/>
              <a:t>everaging </a:t>
            </a:r>
            <a:r>
              <a:rPr lang="en-US" sz="2400" dirty="0"/>
              <a:t>the “Blue Button” </a:t>
            </a:r>
            <a:r>
              <a:rPr lang="en-US" sz="2400" dirty="0" smtClean="0"/>
              <a:t>standards </a:t>
            </a:r>
            <a:r>
              <a:rPr lang="en-US" sz="2400" dirty="0"/>
              <a:t>p</a:t>
            </a:r>
            <a:r>
              <a:rPr lang="en-US" sz="2400" dirty="0" smtClean="0"/>
              <a:t>romoted </a:t>
            </a:r>
            <a:r>
              <a:rPr lang="en-US" sz="2400" dirty="0"/>
              <a:t>by the Office of the National Coordinator for HIT (ONC). HIN will conduct a 12-Month Pilot </a:t>
            </a:r>
            <a:r>
              <a:rPr lang="en-US" sz="2400" dirty="0" smtClean="0"/>
              <a:t>with </a:t>
            </a:r>
            <a:r>
              <a:rPr lang="en-US" sz="2400" dirty="0"/>
              <a:t>a </a:t>
            </a:r>
            <a:r>
              <a:rPr lang="en-US" sz="2400" dirty="0" smtClean="0"/>
              <a:t>provider </a:t>
            </a:r>
            <a:r>
              <a:rPr lang="en-US" sz="2400" dirty="0"/>
              <a:t>o</a:t>
            </a:r>
            <a:r>
              <a:rPr lang="en-US" sz="2400" dirty="0" smtClean="0"/>
              <a:t>rganization </a:t>
            </a:r>
            <a:r>
              <a:rPr lang="en-US" sz="2400" dirty="0"/>
              <a:t>to </a:t>
            </a:r>
            <a:r>
              <a:rPr lang="en-US" sz="2400" dirty="0" smtClean="0"/>
              <a:t>make </a:t>
            </a:r>
            <a:r>
              <a:rPr lang="en-US" sz="2400" dirty="0"/>
              <a:t>the </a:t>
            </a:r>
            <a:r>
              <a:rPr lang="en-US" sz="2400" dirty="0" smtClean="0"/>
              <a:t>patient </a:t>
            </a:r>
            <a:r>
              <a:rPr lang="en-US" sz="2400" dirty="0"/>
              <a:t>c</a:t>
            </a:r>
            <a:r>
              <a:rPr lang="en-US" sz="2400" dirty="0" smtClean="0"/>
              <a:t>hart </a:t>
            </a:r>
            <a:r>
              <a:rPr lang="en-US" sz="2400" dirty="0"/>
              <a:t>a</a:t>
            </a:r>
            <a:r>
              <a:rPr lang="en-US" sz="2400" dirty="0" smtClean="0"/>
              <a:t>vailable </a:t>
            </a:r>
            <a:r>
              <a:rPr lang="en-US" sz="2400" dirty="0"/>
              <a:t>via a c</a:t>
            </a:r>
            <a:r>
              <a:rPr lang="en-US" sz="2400" dirty="0" smtClean="0"/>
              <a:t>ertified </a:t>
            </a:r>
            <a:r>
              <a:rPr lang="en-US" sz="2400" dirty="0"/>
              <a:t>EHR Portal </a:t>
            </a:r>
            <a:r>
              <a:rPr lang="en-US" sz="2400" dirty="0" smtClean="0"/>
              <a:t>administered </a:t>
            </a:r>
            <a:r>
              <a:rPr lang="en-US" sz="2400" dirty="0"/>
              <a:t>by the </a:t>
            </a:r>
            <a:r>
              <a:rPr lang="en-US" sz="2400" dirty="0" smtClean="0"/>
              <a:t>pilot </a:t>
            </a:r>
            <a:r>
              <a:rPr lang="en-US" sz="2400" dirty="0"/>
              <a:t>s</a:t>
            </a:r>
            <a:r>
              <a:rPr lang="en-US" sz="2400" dirty="0" smtClean="0"/>
              <a:t>ite</a:t>
            </a:r>
            <a:r>
              <a:rPr lang="en-US" sz="2400" dirty="0"/>
              <a:t>. </a:t>
            </a:r>
          </a:p>
          <a:p>
            <a:pPr>
              <a:lnSpc>
                <a:spcPct val="120000"/>
              </a:lnSpc>
              <a:spcBef>
                <a:spcPts val="600"/>
              </a:spcBef>
            </a:pPr>
            <a:r>
              <a:rPr lang="en-US" sz="2800" dirty="0" smtClean="0"/>
              <a:t>Hypothesis:</a:t>
            </a:r>
          </a:p>
          <a:p>
            <a:pPr lvl="1">
              <a:lnSpc>
                <a:spcPct val="120000"/>
              </a:lnSpc>
              <a:spcBef>
                <a:spcPts val="600"/>
              </a:spcBef>
            </a:pPr>
            <a:r>
              <a:rPr lang="en-US" sz="2400" dirty="0" smtClean="0"/>
              <a:t>If HIN </a:t>
            </a:r>
            <a:r>
              <a:rPr lang="en-US" sz="2400" dirty="0"/>
              <a:t>creates the technical solution to provide patients with direct access to their state-wide HIE record Continuity of Care Document (CCD) via their local provider's Patient Portal; patients will access their CCD to better engage in their care.</a:t>
            </a:r>
          </a:p>
          <a:p>
            <a:pPr lvl="1">
              <a:lnSpc>
                <a:spcPct val="110000"/>
              </a:lnSpc>
              <a:spcBef>
                <a:spcPts val="600"/>
              </a:spcBef>
            </a:pPr>
            <a:endParaRPr lang="en-US" sz="2400" dirty="0"/>
          </a:p>
        </p:txBody>
      </p:sp>
      <p:sp>
        <p:nvSpPr>
          <p:cNvPr id="5"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5</a:t>
            </a:fld>
            <a:endParaRPr lang="en-US" dirty="0"/>
          </a:p>
        </p:txBody>
      </p:sp>
    </p:spTree>
    <p:extLst>
      <p:ext uri="{BB962C8B-B14F-4D97-AF65-F5344CB8AC3E}">
        <p14:creationId xmlns:p14="http://schemas.microsoft.com/office/powerpoint/2010/main" val="441444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ED Visit </a:t>
            </a:r>
            <a:r>
              <a:rPr lang="en-US" sz="3600" b="1" dirty="0"/>
              <a:t>C</a:t>
            </a:r>
            <a:r>
              <a:rPr lang="en-US" sz="3600" b="1" dirty="0" smtClean="0"/>
              <a:t>harges</a:t>
            </a:r>
            <a:endParaRPr lang="en-US" sz="36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754188"/>
            <a:ext cx="4656001" cy="3519601"/>
          </a:xfrm>
        </p:spPr>
      </p:pic>
      <p:sp>
        <p:nvSpPr>
          <p:cNvPr id="6" name="TextBox 5"/>
          <p:cNvSpPr txBox="1"/>
          <p:nvPr/>
        </p:nvSpPr>
        <p:spPr>
          <a:xfrm>
            <a:off x="4884601" y="2491732"/>
            <a:ext cx="4114800" cy="1908215"/>
          </a:xfrm>
          <a:prstGeom prst="rect">
            <a:avLst/>
          </a:prstGeom>
          <a:noFill/>
        </p:spPr>
        <p:txBody>
          <a:bodyPr wrap="square" rtlCol="0">
            <a:spAutoFit/>
          </a:bodyPr>
          <a:lstStyle/>
          <a:p>
            <a:r>
              <a:rPr lang="en-US" i="1" dirty="0" smtClean="0">
                <a:latin typeface="Helvetica" charset="0"/>
                <a:ea typeface="Helvetica" charset="0"/>
                <a:cs typeface="Helvetica" charset="0"/>
              </a:rPr>
              <a:t>During the post intervention period ED visit </a:t>
            </a:r>
            <a:r>
              <a:rPr lang="en-US" i="1" dirty="0">
                <a:latin typeface="Helvetica" charset="0"/>
                <a:ea typeface="Helvetica" charset="0"/>
                <a:cs typeface="Helvetica" charset="0"/>
              </a:rPr>
              <a:t>charges </a:t>
            </a:r>
            <a:r>
              <a:rPr lang="en-US" i="1" dirty="0" smtClean="0">
                <a:latin typeface="Helvetica" charset="0"/>
                <a:ea typeface="Helvetica" charset="0"/>
                <a:cs typeface="Helvetica" charset="0"/>
              </a:rPr>
              <a:t>were </a:t>
            </a:r>
            <a:r>
              <a:rPr lang="en-US" i="1" dirty="0">
                <a:latin typeface="Helvetica" charset="0"/>
                <a:ea typeface="Helvetica" charset="0"/>
                <a:cs typeface="Helvetica" charset="0"/>
              </a:rPr>
              <a:t>$</a:t>
            </a:r>
            <a:r>
              <a:rPr lang="en-US" i="1" dirty="0" smtClean="0">
                <a:latin typeface="Helvetica" charset="0"/>
                <a:ea typeface="Helvetica" charset="0"/>
                <a:cs typeface="Helvetica" charset="0"/>
              </a:rPr>
              <a:t>378,448 (46%) less</a:t>
            </a:r>
          </a:p>
          <a:p>
            <a:endParaRPr lang="en-US" sz="1600" i="1" dirty="0">
              <a:latin typeface="Helvetica" charset="0"/>
              <a:ea typeface="Helvetica" charset="0"/>
              <a:cs typeface="Helvetica" charset="0"/>
            </a:endParaRPr>
          </a:p>
          <a:p>
            <a:r>
              <a:rPr lang="en-US" sz="1600" dirty="0" smtClean="0">
                <a:latin typeface="Helvetica" charset="0"/>
                <a:ea typeface="Helvetica" charset="0"/>
                <a:cs typeface="Helvetica" charset="0"/>
              </a:rPr>
              <a:t>Note – These figures do not include ancillary, pharmacy, consultant or facility charges.</a:t>
            </a:r>
            <a:endParaRPr lang="en-US" sz="1600" dirty="0">
              <a:latin typeface="Helvetica" charset="0"/>
              <a:ea typeface="Helvetica" charset="0"/>
              <a:cs typeface="Helvetica" charset="0"/>
            </a:endParaRPr>
          </a:p>
        </p:txBody>
      </p:sp>
      <p:sp>
        <p:nvSpPr>
          <p:cNvPr id="7" name="TextBox 6"/>
          <p:cNvSpPr txBox="1"/>
          <p:nvPr/>
        </p:nvSpPr>
        <p:spPr>
          <a:xfrm>
            <a:off x="1524000" y="5201005"/>
            <a:ext cx="2262158" cy="369332"/>
          </a:xfrm>
          <a:prstGeom prst="rect">
            <a:avLst/>
          </a:prstGeom>
          <a:noFill/>
        </p:spPr>
        <p:txBody>
          <a:bodyPr wrap="none" rtlCol="0">
            <a:spAutoFit/>
          </a:bodyPr>
          <a:lstStyle/>
          <a:p>
            <a:r>
              <a:rPr lang="en-US" dirty="0" smtClean="0">
                <a:latin typeface="+mn-lt"/>
              </a:rPr>
              <a:t>Claims Charge Data</a:t>
            </a:r>
            <a:endParaRPr lang="en-US" dirty="0">
              <a:latin typeface="+mn-lt"/>
            </a:endParaRPr>
          </a:p>
        </p:txBody>
      </p:sp>
      <p:sp>
        <p:nvSpPr>
          <p:cNvPr id="8"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3" name="Slide Number Placeholder 2"/>
          <p:cNvSpPr>
            <a:spLocks noGrp="1"/>
          </p:cNvSpPr>
          <p:nvPr>
            <p:ph type="sldNum" sz="quarter" idx="11"/>
          </p:nvPr>
        </p:nvSpPr>
        <p:spPr/>
        <p:txBody>
          <a:bodyPr/>
          <a:lstStyle/>
          <a:p>
            <a:pPr>
              <a:defRPr/>
            </a:pPr>
            <a:fld id="{1E7D749A-5575-B145-BD6D-7F1BA124A638}" type="slidenum">
              <a:rPr lang="en-US" smtClean="0"/>
              <a:pPr>
                <a:defRPr/>
              </a:pPr>
              <a:t>41</a:t>
            </a:fld>
            <a:endParaRPr lang="en-US" dirty="0"/>
          </a:p>
        </p:txBody>
      </p:sp>
    </p:spTree>
    <p:extLst>
      <p:ext uri="{BB962C8B-B14F-4D97-AF65-F5344CB8AC3E}">
        <p14:creationId xmlns:p14="http://schemas.microsoft.com/office/powerpoint/2010/main" val="822458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All Medical Charges</a:t>
            </a:r>
            <a:endParaRPr lang="en-US" sz="36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430338"/>
            <a:ext cx="5334000" cy="3756840"/>
          </a:xfrm>
        </p:spPr>
      </p:pic>
      <p:sp>
        <p:nvSpPr>
          <p:cNvPr id="6" name="TextBox 5"/>
          <p:cNvSpPr txBox="1"/>
          <p:nvPr/>
        </p:nvSpPr>
        <p:spPr>
          <a:xfrm>
            <a:off x="5334000" y="1957387"/>
            <a:ext cx="3657600" cy="2062103"/>
          </a:xfrm>
          <a:prstGeom prst="rect">
            <a:avLst/>
          </a:prstGeom>
          <a:noFill/>
        </p:spPr>
        <p:txBody>
          <a:bodyPr wrap="square" rtlCol="0">
            <a:spAutoFit/>
          </a:bodyPr>
          <a:lstStyle/>
          <a:p>
            <a:pPr>
              <a:spcAft>
                <a:spcPts val="600"/>
              </a:spcAft>
            </a:pPr>
            <a:r>
              <a:rPr lang="en-US" i="1" dirty="0" smtClean="0">
                <a:latin typeface="+mn-lt"/>
              </a:rPr>
              <a:t>Total medical charges were </a:t>
            </a:r>
            <a:r>
              <a:rPr lang="en-US" i="1" u="sng" dirty="0" smtClean="0">
                <a:latin typeface="+mn-lt"/>
              </a:rPr>
              <a:t>$6,010,578 (34%) less </a:t>
            </a:r>
            <a:r>
              <a:rPr lang="en-US" i="1" dirty="0" smtClean="0">
                <a:latin typeface="+mn-lt"/>
              </a:rPr>
              <a:t>in the post-intervention period</a:t>
            </a:r>
            <a:endParaRPr lang="en-US" i="1" dirty="0">
              <a:latin typeface="+mn-lt"/>
            </a:endParaRPr>
          </a:p>
          <a:p>
            <a:pPr marL="671513" lvl="1" indent="-214313">
              <a:spcAft>
                <a:spcPts val="600"/>
              </a:spcAft>
              <a:buFontTx/>
              <a:buChar char="-"/>
            </a:pPr>
            <a:r>
              <a:rPr lang="en-US" sz="1600" dirty="0">
                <a:latin typeface="+mn-lt"/>
              </a:rPr>
              <a:t>Does not include pharmacy </a:t>
            </a:r>
            <a:r>
              <a:rPr lang="en-US" sz="1600" dirty="0" smtClean="0">
                <a:latin typeface="+mn-lt"/>
              </a:rPr>
              <a:t>claims</a:t>
            </a:r>
          </a:p>
          <a:p>
            <a:pPr marL="671513" lvl="1" indent="-214313">
              <a:spcAft>
                <a:spcPts val="600"/>
              </a:spcAft>
              <a:buFontTx/>
              <a:buChar char="-"/>
            </a:pPr>
            <a:r>
              <a:rPr lang="en-US" sz="1600" dirty="0" smtClean="0">
                <a:latin typeface="+mn-lt"/>
              </a:rPr>
              <a:t>See analysis caveats and limitations slide for discussion</a:t>
            </a:r>
          </a:p>
        </p:txBody>
      </p:sp>
      <p:sp>
        <p:nvSpPr>
          <p:cNvPr id="7" name="TextBox 6"/>
          <p:cNvSpPr txBox="1"/>
          <p:nvPr/>
        </p:nvSpPr>
        <p:spPr>
          <a:xfrm>
            <a:off x="1905000" y="5021036"/>
            <a:ext cx="2262158" cy="369332"/>
          </a:xfrm>
          <a:prstGeom prst="rect">
            <a:avLst/>
          </a:prstGeom>
          <a:noFill/>
        </p:spPr>
        <p:txBody>
          <a:bodyPr wrap="none" rtlCol="0">
            <a:spAutoFit/>
          </a:bodyPr>
          <a:lstStyle/>
          <a:p>
            <a:r>
              <a:rPr lang="en-US" dirty="0" smtClean="0">
                <a:latin typeface="+mn-lt"/>
              </a:rPr>
              <a:t>Claims Charge Data</a:t>
            </a:r>
            <a:endParaRPr lang="en-US" dirty="0">
              <a:latin typeface="+mn-lt"/>
            </a:endParaRPr>
          </a:p>
        </p:txBody>
      </p:sp>
      <p:sp>
        <p:nvSpPr>
          <p:cNvPr id="8"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3" name="Slide Number Placeholder 2"/>
          <p:cNvSpPr>
            <a:spLocks noGrp="1"/>
          </p:cNvSpPr>
          <p:nvPr>
            <p:ph type="sldNum" sz="quarter" idx="11"/>
          </p:nvPr>
        </p:nvSpPr>
        <p:spPr/>
        <p:txBody>
          <a:bodyPr/>
          <a:lstStyle/>
          <a:p>
            <a:pPr>
              <a:defRPr/>
            </a:pPr>
            <a:fld id="{1E7D749A-5575-B145-BD6D-7F1BA124A638}" type="slidenum">
              <a:rPr lang="en-US" smtClean="0"/>
              <a:pPr>
                <a:defRPr/>
              </a:pPr>
              <a:t>42</a:t>
            </a:fld>
            <a:endParaRPr lang="en-US" dirty="0"/>
          </a:p>
        </p:txBody>
      </p:sp>
    </p:spTree>
    <p:extLst>
      <p:ext uri="{BB962C8B-B14F-4D97-AF65-F5344CB8AC3E}">
        <p14:creationId xmlns:p14="http://schemas.microsoft.com/office/powerpoint/2010/main" val="91328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b="1" dirty="0" smtClean="0"/>
              <a:t>Caveats and Analysis Limitations</a:t>
            </a:r>
            <a:endParaRPr lang="en-US" sz="3600" b="1" dirty="0"/>
          </a:p>
        </p:txBody>
      </p:sp>
      <p:sp>
        <p:nvSpPr>
          <p:cNvPr id="3" name="Content Placeholder 2"/>
          <p:cNvSpPr>
            <a:spLocks noGrp="1"/>
          </p:cNvSpPr>
          <p:nvPr>
            <p:ph idx="1"/>
          </p:nvPr>
        </p:nvSpPr>
        <p:spPr>
          <a:xfrm>
            <a:off x="457200" y="1295400"/>
            <a:ext cx="8229600" cy="4876800"/>
          </a:xfrm>
        </p:spPr>
        <p:txBody>
          <a:bodyPr>
            <a:normAutofit fontScale="55000" lnSpcReduction="20000"/>
          </a:bodyPr>
          <a:lstStyle/>
          <a:p>
            <a:r>
              <a:rPr lang="en-US" dirty="0" smtClean="0"/>
              <a:t>Sample bias: Patients were chosen by BHOs based on a comprehensive list</a:t>
            </a:r>
          </a:p>
          <a:p>
            <a:pPr lvl="1"/>
            <a:r>
              <a:rPr lang="en-US" i="1" dirty="0" smtClean="0"/>
              <a:t>Comment:</a:t>
            </a:r>
            <a:r>
              <a:rPr lang="en-US" dirty="0" smtClean="0"/>
              <a:t> While considered a bias in sampling, this may represent a policy means to engage health care organizations around a goal of health improvement </a:t>
            </a:r>
            <a:endParaRPr lang="en-US" dirty="0"/>
          </a:p>
          <a:p>
            <a:r>
              <a:rPr lang="en-US" dirty="0" smtClean="0"/>
              <a:t>Observational vs Controlled: There was no control group for this analysis.</a:t>
            </a:r>
          </a:p>
          <a:p>
            <a:pPr lvl="1"/>
            <a:r>
              <a:rPr lang="en-US" dirty="0" smtClean="0"/>
              <a:t>Conclusions are observational in nature</a:t>
            </a:r>
          </a:p>
          <a:p>
            <a:pPr lvl="1"/>
            <a:r>
              <a:rPr lang="en-US" dirty="0" smtClean="0"/>
              <a:t>Results may be attributed to intervention </a:t>
            </a:r>
            <a:r>
              <a:rPr lang="en-US" u="sng" dirty="0" smtClean="0"/>
              <a:t>and/or</a:t>
            </a:r>
            <a:r>
              <a:rPr lang="en-US" dirty="0" smtClean="0"/>
              <a:t> other uncontrolled for factors</a:t>
            </a:r>
          </a:p>
          <a:p>
            <a:pPr lvl="2"/>
            <a:r>
              <a:rPr lang="en-US" dirty="0" smtClean="0"/>
              <a:t>Seasonality of behavior</a:t>
            </a:r>
          </a:p>
          <a:p>
            <a:pPr lvl="2"/>
            <a:r>
              <a:rPr lang="en-US" dirty="0" smtClean="0"/>
              <a:t>Sampling/Selection – Patients already in a care management program; etc.</a:t>
            </a:r>
          </a:p>
          <a:p>
            <a:r>
              <a:rPr lang="en-US" dirty="0" smtClean="0"/>
              <a:t>Claims and Clinical Data Limitations: There is a big difference between claims and clinical data. </a:t>
            </a:r>
          </a:p>
          <a:p>
            <a:pPr lvl="1"/>
            <a:r>
              <a:rPr lang="en-US" dirty="0" smtClean="0"/>
              <a:t>Clinical data – clear date and time but missing “high risk” data/encounters (MH/HIV)</a:t>
            </a:r>
          </a:p>
          <a:p>
            <a:pPr lvl="1"/>
            <a:r>
              <a:rPr lang="en-US" dirty="0" smtClean="0"/>
              <a:t>Claims – time is not included: must go through a manual process to create claims “encounters”</a:t>
            </a:r>
          </a:p>
          <a:p>
            <a:pPr lvl="1"/>
            <a:r>
              <a:rPr lang="en-US" dirty="0" smtClean="0"/>
              <a:t>Claims Lag – Since the analysis ended in July 2016, claims continue to run-out </a:t>
            </a:r>
          </a:p>
          <a:p>
            <a:r>
              <a:rPr lang="en-US" dirty="0" smtClean="0"/>
              <a:t>Costs are difficult to aggregate for ED based on Claims</a:t>
            </a:r>
          </a:p>
          <a:p>
            <a:pPr lvl="1"/>
            <a:r>
              <a:rPr lang="en-US" dirty="0" smtClean="0"/>
              <a:t>Consultants</a:t>
            </a:r>
          </a:p>
          <a:p>
            <a:pPr lvl="1"/>
            <a:r>
              <a:rPr lang="en-US" dirty="0" smtClean="0"/>
              <a:t>Facility Fees</a:t>
            </a:r>
          </a:p>
          <a:p>
            <a:pPr lvl="1"/>
            <a:r>
              <a:rPr lang="en-US" dirty="0" smtClean="0"/>
              <a:t>Ancillary services</a:t>
            </a:r>
          </a:p>
          <a:p>
            <a:r>
              <a:rPr lang="en-US" dirty="0" smtClean="0"/>
              <a:t>Did not look at “appropriate” vs “inappropriate” use of the ED </a:t>
            </a:r>
          </a:p>
          <a:p>
            <a:r>
              <a:rPr lang="en-US" dirty="0" smtClean="0"/>
              <a:t>Data was not age or severity risk adjusted</a:t>
            </a:r>
          </a:p>
        </p:txBody>
      </p:sp>
      <p:sp>
        <p:nvSpPr>
          <p:cNvPr id="4" name="Footer Placeholder 3"/>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43</a:t>
            </a:fld>
            <a:endParaRPr lang="en-US" dirty="0"/>
          </a:p>
        </p:txBody>
      </p:sp>
    </p:spTree>
    <p:extLst>
      <p:ext uri="{BB962C8B-B14F-4D97-AF65-F5344CB8AC3E}">
        <p14:creationId xmlns:p14="http://schemas.microsoft.com/office/powerpoint/2010/main" val="13817832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Study Continuation</a:t>
            </a:r>
            <a:endParaRPr lang="en-US" sz="3600" b="1" dirty="0"/>
          </a:p>
        </p:txBody>
      </p:sp>
      <p:sp>
        <p:nvSpPr>
          <p:cNvPr id="3" name="Content Placeholder 2"/>
          <p:cNvSpPr>
            <a:spLocks noGrp="1"/>
          </p:cNvSpPr>
          <p:nvPr>
            <p:ph idx="1"/>
          </p:nvPr>
        </p:nvSpPr>
        <p:spPr>
          <a:xfrm>
            <a:off x="609600" y="1219200"/>
            <a:ext cx="8229600" cy="4908550"/>
          </a:xfrm>
        </p:spPr>
        <p:txBody>
          <a:bodyPr>
            <a:normAutofit fontScale="70000" lnSpcReduction="20000"/>
          </a:bodyPr>
          <a:lstStyle/>
          <a:p>
            <a:pPr marL="0" indent="0">
              <a:lnSpc>
                <a:spcPct val="120000"/>
              </a:lnSpc>
              <a:spcBef>
                <a:spcPts val="0"/>
              </a:spcBef>
              <a:spcAft>
                <a:spcPts val="600"/>
              </a:spcAft>
              <a:buNone/>
            </a:pPr>
            <a:r>
              <a:rPr lang="en-US" dirty="0" smtClean="0"/>
              <a:t>Analysis will be continued in SIM Grant Year 4</a:t>
            </a:r>
          </a:p>
          <a:p>
            <a:pPr>
              <a:lnSpc>
                <a:spcPct val="120000"/>
              </a:lnSpc>
              <a:spcBef>
                <a:spcPts val="0"/>
              </a:spcBef>
              <a:spcAft>
                <a:spcPts val="600"/>
              </a:spcAft>
            </a:pPr>
            <a:r>
              <a:rPr lang="en-US" dirty="0" smtClean="0"/>
              <a:t>Address claims lag</a:t>
            </a:r>
          </a:p>
          <a:p>
            <a:pPr>
              <a:lnSpc>
                <a:spcPct val="120000"/>
              </a:lnSpc>
              <a:spcBef>
                <a:spcPts val="0"/>
              </a:spcBef>
              <a:spcAft>
                <a:spcPts val="600"/>
              </a:spcAft>
            </a:pPr>
            <a:r>
              <a:rPr lang="en-US" dirty="0" smtClean="0"/>
              <a:t>Analyze paid data vs charge data</a:t>
            </a:r>
          </a:p>
          <a:p>
            <a:pPr>
              <a:lnSpc>
                <a:spcPct val="120000"/>
              </a:lnSpc>
              <a:spcBef>
                <a:spcPts val="0"/>
              </a:spcBef>
              <a:spcAft>
                <a:spcPts val="600"/>
              </a:spcAft>
            </a:pPr>
            <a:r>
              <a:rPr lang="en-US" dirty="0" smtClean="0"/>
              <a:t>Increase timeframe (look-back period and intervention period (12 month)</a:t>
            </a:r>
          </a:p>
          <a:p>
            <a:pPr>
              <a:lnSpc>
                <a:spcPct val="120000"/>
              </a:lnSpc>
              <a:spcBef>
                <a:spcPts val="0"/>
              </a:spcBef>
              <a:spcAft>
                <a:spcPts val="600"/>
              </a:spcAft>
            </a:pPr>
            <a:r>
              <a:rPr lang="en-US" dirty="0" smtClean="0"/>
              <a:t>Addition of </a:t>
            </a:r>
            <a:r>
              <a:rPr lang="en-US" u="sng" dirty="0" smtClean="0"/>
              <a:t>control group/population</a:t>
            </a:r>
            <a:r>
              <a:rPr lang="en-US" dirty="0" smtClean="0"/>
              <a:t> – Allowing SIM to understand the impact of policy change (e.g. BHH) and other factors</a:t>
            </a:r>
            <a:endParaRPr lang="en-US" u="sng" dirty="0" smtClean="0"/>
          </a:p>
          <a:p>
            <a:pPr>
              <a:lnSpc>
                <a:spcPct val="120000"/>
              </a:lnSpc>
              <a:spcBef>
                <a:spcPts val="0"/>
              </a:spcBef>
              <a:spcAft>
                <a:spcPts val="600"/>
              </a:spcAft>
            </a:pPr>
            <a:r>
              <a:rPr lang="en-US" dirty="0" smtClean="0"/>
              <a:t>Addition of pharmacy claims</a:t>
            </a:r>
          </a:p>
          <a:p>
            <a:pPr lvl="1">
              <a:lnSpc>
                <a:spcPct val="120000"/>
              </a:lnSpc>
              <a:spcBef>
                <a:spcPts val="0"/>
              </a:spcBef>
              <a:spcAft>
                <a:spcPts val="600"/>
              </a:spcAft>
            </a:pPr>
            <a:r>
              <a:rPr lang="en-US" dirty="0" smtClean="0"/>
              <a:t>Review polypharmacy impact </a:t>
            </a:r>
          </a:p>
          <a:p>
            <a:pPr lvl="1">
              <a:lnSpc>
                <a:spcPct val="120000"/>
              </a:lnSpc>
              <a:spcBef>
                <a:spcPts val="0"/>
              </a:spcBef>
              <a:spcAft>
                <a:spcPts val="600"/>
              </a:spcAft>
            </a:pPr>
            <a:r>
              <a:rPr lang="en-US" dirty="0" smtClean="0"/>
              <a:t>Review $ impact</a:t>
            </a:r>
          </a:p>
          <a:p>
            <a:pPr>
              <a:lnSpc>
                <a:spcPct val="120000"/>
              </a:lnSpc>
              <a:spcBef>
                <a:spcPts val="0"/>
              </a:spcBef>
              <a:spcAft>
                <a:spcPts val="600"/>
              </a:spcAft>
            </a:pPr>
            <a:r>
              <a:rPr lang="en-US" dirty="0" smtClean="0"/>
              <a:t>Analyze “appropriate” vs “inappropriate” ED utilization</a:t>
            </a:r>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44</a:t>
            </a:fld>
            <a:endParaRPr lang="en-US" dirty="0"/>
          </a:p>
        </p:txBody>
      </p:sp>
    </p:spTree>
    <p:extLst>
      <p:ext uri="{BB962C8B-B14F-4D97-AF65-F5344CB8AC3E}">
        <p14:creationId xmlns:p14="http://schemas.microsoft.com/office/powerpoint/2010/main" val="11583623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0" y="152400"/>
            <a:ext cx="9144000" cy="1143000"/>
          </a:xfrm>
        </p:spPr>
        <p:txBody>
          <a:bodyPr>
            <a:normAutofit/>
          </a:bodyPr>
          <a:lstStyle/>
          <a:p>
            <a:r>
              <a:rPr lang="en-US" altLang="en-US" sz="3600" b="1" dirty="0" smtClean="0">
                <a:ea typeface="MS PGothic" charset="-128"/>
              </a:rPr>
              <a:t>Behavioral Health Conclusions</a:t>
            </a:r>
            <a:endParaRPr lang="en-US" altLang="en-US" sz="3600" b="1" dirty="0">
              <a:ea typeface="MS PGothic" charset="-128"/>
            </a:endParaRPr>
          </a:p>
        </p:txBody>
      </p:sp>
      <p:sp>
        <p:nvSpPr>
          <p:cNvPr id="3" name="Content Placeholder 2"/>
          <p:cNvSpPr>
            <a:spLocks noGrp="1"/>
          </p:cNvSpPr>
          <p:nvPr>
            <p:ph idx="1"/>
          </p:nvPr>
        </p:nvSpPr>
        <p:spPr>
          <a:xfrm>
            <a:off x="533400" y="1295400"/>
            <a:ext cx="8305800" cy="4876800"/>
          </a:xfrm>
        </p:spPr>
        <p:txBody>
          <a:bodyPr>
            <a:normAutofit fontScale="47500" lnSpcReduction="20000"/>
          </a:bodyPr>
          <a:lstStyle/>
          <a:p>
            <a:pPr>
              <a:lnSpc>
                <a:spcPct val="120000"/>
              </a:lnSpc>
              <a:spcBef>
                <a:spcPts val="600"/>
              </a:spcBef>
              <a:defRPr/>
            </a:pPr>
            <a:r>
              <a:rPr lang="en-US" sz="3800" dirty="0"/>
              <a:t>The cost of advanced EHR technology is </a:t>
            </a:r>
            <a:r>
              <a:rPr lang="en-US" sz="3800" dirty="0" smtClean="0"/>
              <a:t>significant, with </a:t>
            </a:r>
            <a:r>
              <a:rPr lang="en-US" sz="3800" dirty="0"/>
              <a:t>financial </a:t>
            </a:r>
            <a:r>
              <a:rPr lang="en-US" sz="3800" dirty="0" smtClean="0"/>
              <a:t>support </a:t>
            </a:r>
            <a:r>
              <a:rPr lang="en-US" sz="3800" dirty="0"/>
              <a:t>the BH community can participate in data </a:t>
            </a:r>
            <a:r>
              <a:rPr lang="en-US" sz="3800" dirty="0" smtClean="0"/>
              <a:t>sharing</a:t>
            </a:r>
          </a:p>
          <a:p>
            <a:pPr>
              <a:lnSpc>
                <a:spcPct val="120000"/>
              </a:lnSpc>
              <a:spcBef>
                <a:spcPts val="600"/>
              </a:spcBef>
              <a:defRPr/>
            </a:pPr>
            <a:r>
              <a:rPr lang="en-US" sz="3800" dirty="0" smtClean="0"/>
              <a:t>With </a:t>
            </a:r>
            <a:r>
              <a:rPr lang="en-US" sz="3800" dirty="0"/>
              <a:t>access to real time medical data via </a:t>
            </a:r>
            <a:r>
              <a:rPr lang="en-US" sz="3800" dirty="0" smtClean="0"/>
              <a:t>HIE </a:t>
            </a:r>
            <a:r>
              <a:rPr lang="en-US" sz="3800" dirty="0"/>
              <a:t>services, BH care teams are able to enhance their “health home” and intervene </a:t>
            </a:r>
            <a:r>
              <a:rPr lang="en-US" sz="3800" dirty="0" smtClean="0"/>
              <a:t>to improve patient </a:t>
            </a:r>
            <a:r>
              <a:rPr lang="en-US" sz="3800" dirty="0"/>
              <a:t>experience, </a:t>
            </a:r>
            <a:r>
              <a:rPr lang="en-US" sz="3800" dirty="0" smtClean="0"/>
              <a:t>appropriate </a:t>
            </a:r>
            <a:r>
              <a:rPr lang="en-US" sz="3800" dirty="0"/>
              <a:t>utilization, and </a:t>
            </a:r>
            <a:r>
              <a:rPr lang="en-US" sz="3800" dirty="0" smtClean="0"/>
              <a:t>reduce </a:t>
            </a:r>
            <a:r>
              <a:rPr lang="en-US" sz="3800" dirty="0"/>
              <a:t>cost</a:t>
            </a:r>
          </a:p>
          <a:p>
            <a:pPr>
              <a:lnSpc>
                <a:spcPct val="120000"/>
              </a:lnSpc>
              <a:spcBef>
                <a:spcPts val="600"/>
              </a:spcBef>
              <a:defRPr/>
            </a:pPr>
            <a:r>
              <a:rPr lang="en-US" sz="3800" dirty="0" smtClean="0"/>
              <a:t>Data integration into workflow is resource intense for BHOs, but when coordinated and “data informed” the impact can be significant. Few BHOs have dedicated staff to care management and workflow optimization.</a:t>
            </a:r>
          </a:p>
          <a:p>
            <a:pPr>
              <a:lnSpc>
                <a:spcPct val="120000"/>
              </a:lnSpc>
              <a:spcBef>
                <a:spcPts val="600"/>
              </a:spcBef>
              <a:defRPr/>
            </a:pPr>
            <a:r>
              <a:rPr lang="en-US" sz="3800" dirty="0" smtClean="0"/>
              <a:t>DHHS will continue this work – through SIM Year 4</a:t>
            </a:r>
          </a:p>
          <a:p>
            <a:pPr lvl="1">
              <a:lnSpc>
                <a:spcPct val="120000"/>
              </a:lnSpc>
              <a:spcBef>
                <a:spcPts val="600"/>
              </a:spcBef>
              <a:defRPr/>
            </a:pPr>
            <a:r>
              <a:rPr lang="en-US" sz="3400" dirty="0" smtClean="0"/>
              <a:t>Add new data elements to HIE – BH Prior Authorizations</a:t>
            </a:r>
          </a:p>
          <a:p>
            <a:pPr lvl="1">
              <a:lnSpc>
                <a:spcPct val="120000"/>
              </a:lnSpc>
              <a:spcBef>
                <a:spcPts val="600"/>
              </a:spcBef>
              <a:defRPr/>
            </a:pPr>
            <a:r>
              <a:rPr lang="en-US" sz="3400" dirty="0" smtClean="0"/>
              <a:t>Expand HIE access</a:t>
            </a:r>
          </a:p>
          <a:p>
            <a:pPr lvl="1">
              <a:lnSpc>
                <a:spcPct val="120000"/>
              </a:lnSpc>
              <a:spcBef>
                <a:spcPts val="600"/>
              </a:spcBef>
              <a:defRPr/>
            </a:pPr>
            <a:r>
              <a:rPr lang="en-US" sz="3400" dirty="0" smtClean="0"/>
              <a:t>Fill in the gaps of the observational study</a:t>
            </a:r>
          </a:p>
          <a:p>
            <a:pPr lvl="1">
              <a:lnSpc>
                <a:spcPct val="120000"/>
              </a:lnSpc>
              <a:spcBef>
                <a:spcPts val="600"/>
              </a:spcBef>
              <a:defRPr/>
            </a:pPr>
            <a:r>
              <a:rPr lang="en-US" sz="3400" dirty="0" smtClean="0"/>
              <a:t>Understand how to go after CMS 90/10 match funding $$</a:t>
            </a:r>
            <a:endParaRPr lang="en-US" sz="3400" dirty="0"/>
          </a:p>
        </p:txBody>
      </p:sp>
      <p:sp>
        <p:nvSpPr>
          <p:cNvPr id="8"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2" name="Slide Number Placeholder 1"/>
          <p:cNvSpPr>
            <a:spLocks noGrp="1"/>
          </p:cNvSpPr>
          <p:nvPr>
            <p:ph type="sldNum" sz="quarter" idx="11"/>
          </p:nvPr>
        </p:nvSpPr>
        <p:spPr/>
        <p:txBody>
          <a:bodyPr/>
          <a:lstStyle/>
          <a:p>
            <a:pPr>
              <a:defRPr/>
            </a:pPr>
            <a:fld id="{1E7D749A-5575-B145-BD6D-7F1BA124A638}" type="slidenum">
              <a:rPr lang="en-US" smtClean="0"/>
              <a:pPr>
                <a:defRPr/>
              </a:pPr>
              <a:t>45</a:t>
            </a:fld>
            <a:endParaRPr lang="en-US" dirty="0"/>
          </a:p>
        </p:txBody>
      </p:sp>
    </p:spTree>
    <p:extLst>
      <p:ext uri="{BB962C8B-B14F-4D97-AF65-F5344CB8AC3E}">
        <p14:creationId xmlns:p14="http://schemas.microsoft.com/office/powerpoint/2010/main" val="2137391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Discussion </a:t>
            </a:r>
            <a:endParaRPr lang="en-US" sz="3600" b="1" dirty="0"/>
          </a:p>
        </p:txBody>
      </p:sp>
      <p:sp>
        <p:nvSpPr>
          <p:cNvPr id="3" name="Content Placeholder 2"/>
          <p:cNvSpPr>
            <a:spLocks noGrp="1"/>
          </p:cNvSpPr>
          <p:nvPr>
            <p:ph idx="1"/>
          </p:nvPr>
        </p:nvSpPr>
        <p:spPr/>
        <p:txBody>
          <a:bodyPr/>
          <a:lstStyle/>
          <a:p>
            <a:pPr marL="0" indent="0" algn="ctr">
              <a:buNone/>
            </a:pPr>
            <a:r>
              <a:rPr lang="en-US" sz="2400" b="1" dirty="0" smtClean="0"/>
              <a:t>Thank you!</a:t>
            </a:r>
          </a:p>
          <a:p>
            <a:pPr marL="0" indent="0">
              <a:buNone/>
            </a:pPr>
            <a:r>
              <a:rPr lang="en-US" sz="2400" dirty="0" smtClean="0"/>
              <a:t> </a:t>
            </a:r>
          </a:p>
          <a:p>
            <a:pPr marL="0" indent="0" algn="ctr">
              <a:buNone/>
            </a:pPr>
            <a:r>
              <a:rPr lang="en-US" sz="2400" dirty="0" smtClean="0"/>
              <a:t>Shaun T. Alfreds, Chief Operating Officer</a:t>
            </a:r>
          </a:p>
          <a:p>
            <a:pPr marL="0" indent="0" algn="ctr">
              <a:buNone/>
            </a:pPr>
            <a:r>
              <a:rPr lang="en-US" sz="2400" dirty="0" smtClean="0">
                <a:hlinkClick r:id="rId2"/>
              </a:rPr>
              <a:t>salfreds@hinfonet.org</a:t>
            </a:r>
            <a:endParaRPr lang="en-US" sz="2400" dirty="0" smtClean="0"/>
          </a:p>
          <a:p>
            <a:pPr marL="0" indent="0" algn="ctr">
              <a:buNone/>
            </a:pPr>
            <a:endParaRPr lang="en-US" sz="2400" dirty="0"/>
          </a:p>
          <a:p>
            <a:pPr marL="0" indent="0" algn="ctr">
              <a:buNone/>
            </a:pPr>
            <a:r>
              <a:rPr lang="en-US" sz="2400" dirty="0" smtClean="0"/>
              <a:t>Katie Sendze, Director of Client Services</a:t>
            </a:r>
          </a:p>
          <a:p>
            <a:pPr marL="0" indent="0" algn="ctr">
              <a:buNone/>
            </a:pPr>
            <a:r>
              <a:rPr lang="en-US" sz="2400" dirty="0" smtClean="0">
                <a:hlinkClick r:id="rId3"/>
              </a:rPr>
              <a:t>ksendze@hinfonet.org</a:t>
            </a:r>
            <a:endParaRPr lang="en-US" sz="2400" dirty="0" smtClean="0"/>
          </a:p>
          <a:p>
            <a:pPr marL="0" indent="0">
              <a:buNone/>
            </a:pPr>
            <a:endParaRPr lang="en-US" dirty="0" smtClean="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A00D5F93-DD84-4CA5-9FB8-AFB5D8D16EE2}" type="slidenum">
              <a:rPr lang="en-US" smtClean="0"/>
              <a:pPr/>
              <a:t>46</a:t>
            </a:fld>
            <a:endParaRPr lang="en-US" dirty="0"/>
          </a:p>
        </p:txBody>
      </p:sp>
      <p:sp>
        <p:nvSpPr>
          <p:cNvPr id="5" name="Footer Placeholder 4"/>
          <p:cNvSpPr>
            <a:spLocks noGrp="1"/>
          </p:cNvSpPr>
          <p:nvPr>
            <p:ph type="ftr" sz="quarter" idx="10"/>
          </p:nvPr>
        </p:nvSpPr>
        <p:spPr/>
        <p:txBody>
          <a:bodyPr/>
          <a:lstStyle/>
          <a:p>
            <a:pPr>
              <a:defRPr/>
            </a:pPr>
            <a:r>
              <a:rPr lang="en-US" dirty="0" smtClean="0"/>
              <a:t>@2016 HealthInfoNet (HIN) – All Rights Reserved HIN Proprietary – Not for Redistribution </a:t>
            </a:r>
            <a:endParaRPr lang="en-US" dirty="0"/>
          </a:p>
        </p:txBody>
      </p:sp>
    </p:spTree>
    <p:extLst>
      <p:ext uri="{BB962C8B-B14F-4D97-AF65-F5344CB8AC3E}">
        <p14:creationId xmlns:p14="http://schemas.microsoft.com/office/powerpoint/2010/main" val="40896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Patient Portal HIE Blue Button – </a:t>
            </a:r>
            <a:br>
              <a:rPr lang="en-US" sz="3600" b="1" dirty="0" smtClean="0"/>
            </a:br>
            <a:r>
              <a:rPr lang="en-US" sz="3600" b="1" dirty="0" smtClean="0"/>
              <a:t>SIM Impact</a:t>
            </a:r>
            <a:endParaRPr lang="en-US" sz="3600" b="1" dirty="0"/>
          </a:p>
        </p:txBody>
      </p:sp>
      <p:sp>
        <p:nvSpPr>
          <p:cNvPr id="3" name="Content Placeholder 2"/>
          <p:cNvSpPr>
            <a:spLocks noGrp="1"/>
          </p:cNvSpPr>
          <p:nvPr>
            <p:ph idx="1"/>
          </p:nvPr>
        </p:nvSpPr>
        <p:spPr>
          <a:xfrm>
            <a:off x="457200" y="1600202"/>
            <a:ext cx="8229600" cy="4267198"/>
          </a:xfrm>
        </p:spPr>
        <p:txBody>
          <a:bodyPr>
            <a:normAutofit fontScale="70000" lnSpcReduction="20000"/>
          </a:bodyPr>
          <a:lstStyle/>
          <a:p>
            <a:pPr lvl="0">
              <a:lnSpc>
                <a:spcPct val="120000"/>
              </a:lnSpc>
              <a:spcBef>
                <a:spcPts val="600"/>
              </a:spcBef>
            </a:pPr>
            <a:r>
              <a:rPr lang="en-US" sz="2800" b="1" dirty="0" smtClean="0"/>
              <a:t>SIM Pillar supported</a:t>
            </a:r>
            <a:r>
              <a:rPr lang="en-US" sz="2800" dirty="0" smtClean="0"/>
              <a:t>: Engage </a:t>
            </a:r>
            <a:r>
              <a:rPr lang="en-US" sz="2800" dirty="0"/>
              <a:t>People and Communities</a:t>
            </a:r>
          </a:p>
          <a:p>
            <a:pPr lvl="0">
              <a:lnSpc>
                <a:spcPct val="120000"/>
              </a:lnSpc>
              <a:spcBef>
                <a:spcPts val="600"/>
              </a:spcBef>
            </a:pPr>
            <a:r>
              <a:rPr lang="en-US" sz="2800" b="1" dirty="0" smtClean="0"/>
              <a:t>SIM </a:t>
            </a:r>
            <a:r>
              <a:rPr lang="en-US" sz="2800" b="1" dirty="0"/>
              <a:t>CORE </a:t>
            </a:r>
            <a:r>
              <a:rPr lang="en-US" sz="2800" b="1" dirty="0" smtClean="0"/>
              <a:t>Metrics impacted</a:t>
            </a:r>
            <a:r>
              <a:rPr lang="en-US" sz="2800" dirty="0" smtClean="0"/>
              <a:t>: Patient </a:t>
            </a:r>
            <a:r>
              <a:rPr lang="en-US" sz="2800" dirty="0"/>
              <a:t>Experience/Engagement, Fragmented </a:t>
            </a:r>
            <a:r>
              <a:rPr lang="en-US" sz="2800" dirty="0" smtClean="0"/>
              <a:t>Care</a:t>
            </a:r>
          </a:p>
          <a:p>
            <a:pPr lvl="0">
              <a:lnSpc>
                <a:spcPct val="120000"/>
              </a:lnSpc>
              <a:spcBef>
                <a:spcPts val="600"/>
              </a:spcBef>
            </a:pPr>
            <a:r>
              <a:rPr lang="en-US" sz="2800" b="1" dirty="0" smtClean="0"/>
              <a:t>Objective impact</a:t>
            </a:r>
            <a:r>
              <a:rPr lang="en-US" sz="2800" dirty="0" smtClean="0"/>
              <a:t>: </a:t>
            </a:r>
          </a:p>
          <a:p>
            <a:pPr lvl="1">
              <a:lnSpc>
                <a:spcPct val="120000"/>
              </a:lnSpc>
              <a:spcBef>
                <a:spcPts val="600"/>
              </a:spcBef>
            </a:pPr>
            <a:r>
              <a:rPr lang="en-US" sz="2000" dirty="0" smtClean="0"/>
              <a:t>This 12 month objective completed in July 2015 was the first State effort to </a:t>
            </a:r>
            <a:r>
              <a:rPr lang="en-US" sz="2000" dirty="0"/>
              <a:t>get patients access to their comprehensive health record managed by the HIE. </a:t>
            </a:r>
            <a:endParaRPr lang="en-US" sz="2000" dirty="0" smtClean="0"/>
          </a:p>
          <a:p>
            <a:pPr lvl="1">
              <a:lnSpc>
                <a:spcPct val="120000"/>
              </a:lnSpc>
              <a:spcBef>
                <a:spcPts val="600"/>
              </a:spcBef>
            </a:pPr>
            <a:r>
              <a:rPr lang="en-US" sz="2000" dirty="0" smtClean="0"/>
              <a:t>This </a:t>
            </a:r>
            <a:r>
              <a:rPr lang="en-US" sz="2000" dirty="0"/>
              <a:t>effort allowed over </a:t>
            </a:r>
            <a:r>
              <a:rPr lang="en-US" sz="2000" u="sng" dirty="0"/>
              <a:t>500 </a:t>
            </a:r>
            <a:r>
              <a:rPr lang="en-US" sz="2000" u="sng" dirty="0" smtClean="0"/>
              <a:t>Eastern Maine Health System patients</a:t>
            </a:r>
            <a:r>
              <a:rPr lang="en-US" sz="2000" dirty="0" smtClean="0"/>
              <a:t> </a:t>
            </a:r>
            <a:r>
              <a:rPr lang="en-US" sz="2000" dirty="0"/>
              <a:t>to access their HIE </a:t>
            </a:r>
            <a:r>
              <a:rPr lang="en-US" sz="2000" dirty="0" smtClean="0"/>
              <a:t>record via their local community providers health record “portal”. </a:t>
            </a:r>
          </a:p>
          <a:p>
            <a:pPr lvl="1">
              <a:lnSpc>
                <a:spcPct val="120000"/>
              </a:lnSpc>
              <a:spcBef>
                <a:spcPts val="600"/>
              </a:spcBef>
            </a:pPr>
            <a:r>
              <a:rPr lang="en-US" sz="2000" dirty="0" smtClean="0"/>
              <a:t>The patient cohort found value in having ready access to their statewide record.</a:t>
            </a:r>
          </a:p>
          <a:p>
            <a:pPr lvl="1">
              <a:lnSpc>
                <a:spcPct val="120000"/>
              </a:lnSpc>
              <a:spcBef>
                <a:spcPts val="600"/>
              </a:spcBef>
            </a:pPr>
            <a:r>
              <a:rPr lang="en-US" sz="2000" dirty="0" smtClean="0"/>
              <a:t>It </a:t>
            </a:r>
            <a:r>
              <a:rPr lang="en-US" sz="2000" dirty="0"/>
              <a:t>serves as a model whereby the </a:t>
            </a:r>
            <a:r>
              <a:rPr lang="en-US" sz="2000" dirty="0" smtClean="0"/>
              <a:t>HIE </a:t>
            </a:r>
            <a:r>
              <a:rPr lang="en-US" sz="2000" dirty="0"/>
              <a:t>can support the objectives of health providers to give patients </a:t>
            </a:r>
            <a:r>
              <a:rPr lang="en-US" sz="2000" dirty="0" smtClean="0"/>
              <a:t>ready access </a:t>
            </a:r>
            <a:r>
              <a:rPr lang="en-US" sz="2000" dirty="0"/>
              <a:t>to their medical information and to empower them to be more involved in </a:t>
            </a:r>
            <a:r>
              <a:rPr lang="en-US" sz="2000" dirty="0" smtClean="0"/>
              <a:t>their </a:t>
            </a:r>
            <a:r>
              <a:rPr lang="en-US" sz="2000" dirty="0"/>
              <a:t>medical decision making. </a:t>
            </a:r>
          </a:p>
          <a:p>
            <a:pPr lvl="0">
              <a:lnSpc>
                <a:spcPct val="120000"/>
              </a:lnSpc>
              <a:spcBef>
                <a:spcPts val="600"/>
              </a:spcBef>
            </a:pPr>
            <a:r>
              <a:rPr lang="en-US" sz="2800" b="1" dirty="0" smtClean="0"/>
              <a:t>Sustainability cost</a:t>
            </a:r>
            <a:r>
              <a:rPr lang="en-US" sz="2800" dirty="0" smtClean="0"/>
              <a:t>: Variable </a:t>
            </a:r>
            <a:r>
              <a:rPr lang="en-US" sz="2800" dirty="0"/>
              <a:t>costs dependent on the provider-based EHR </a:t>
            </a:r>
            <a:r>
              <a:rPr lang="en-US" sz="2800" dirty="0" smtClean="0"/>
              <a:t>systems. </a:t>
            </a:r>
            <a:endParaRPr lang="en-US" sz="2800" dirty="0"/>
          </a:p>
          <a:p>
            <a:pPr marL="0" lvl="0" indent="0">
              <a:lnSpc>
                <a:spcPct val="120000"/>
              </a:lnSpc>
              <a:spcBef>
                <a:spcPts val="600"/>
              </a:spcBef>
              <a:buNone/>
            </a:pPr>
            <a:endParaRPr lang="en-US" sz="1100" dirty="0"/>
          </a:p>
        </p:txBody>
      </p:sp>
      <p:sp>
        <p:nvSpPr>
          <p:cNvPr id="5"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6" name="Slide Number Placeholder 5"/>
          <p:cNvSpPr>
            <a:spLocks noGrp="1"/>
          </p:cNvSpPr>
          <p:nvPr>
            <p:ph type="sldNum" sz="quarter" idx="11"/>
          </p:nvPr>
        </p:nvSpPr>
        <p:spPr/>
        <p:txBody>
          <a:bodyPr/>
          <a:lstStyle/>
          <a:p>
            <a:pPr>
              <a:defRPr/>
            </a:pPr>
            <a:fld id="{1E7D749A-5575-B145-BD6D-7F1BA124A638}" type="slidenum">
              <a:rPr lang="en-US" smtClean="0"/>
              <a:pPr>
                <a:defRPr/>
              </a:pPr>
              <a:t>6</a:t>
            </a:fld>
            <a:endParaRPr lang="en-US" dirty="0"/>
          </a:p>
        </p:txBody>
      </p:sp>
    </p:spTree>
    <p:extLst>
      <p:ext uri="{BB962C8B-B14F-4D97-AF65-F5344CB8AC3E}">
        <p14:creationId xmlns:p14="http://schemas.microsoft.com/office/powerpoint/2010/main" val="1943715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EMHS Patient </a:t>
            </a:r>
            <a:r>
              <a:rPr lang="en-US" sz="3600" b="1" dirty="0"/>
              <a:t>Portal HIE Blue Button</a:t>
            </a:r>
            <a:endParaRPr lang="en-US" sz="36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bwMode="auto">
          <a:xfrm>
            <a:off x="1335276" y="1417638"/>
            <a:ext cx="6473448" cy="4679156"/>
          </a:xfrm>
          <a:prstGeom prst="rect">
            <a:avLst/>
          </a:prstGeom>
          <a:noFill/>
          <a:ln w="12700">
            <a:solidFill>
              <a:schemeClr val="bg1"/>
            </a:solidFill>
          </a:ln>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a:off x="622730" y="3882628"/>
            <a:ext cx="874269" cy="6011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47933" y="4343400"/>
            <a:ext cx="2913278" cy="3857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3" name="Slide Number Placeholder 2"/>
          <p:cNvSpPr>
            <a:spLocks noGrp="1"/>
          </p:cNvSpPr>
          <p:nvPr>
            <p:ph type="sldNum" sz="quarter" idx="11"/>
          </p:nvPr>
        </p:nvSpPr>
        <p:spPr/>
        <p:txBody>
          <a:bodyPr/>
          <a:lstStyle/>
          <a:p>
            <a:pPr>
              <a:defRPr/>
            </a:pPr>
            <a:fld id="{1E7D749A-5575-B145-BD6D-7F1BA124A638}" type="slidenum">
              <a:rPr lang="en-US" smtClean="0"/>
              <a:pPr>
                <a:defRPr/>
              </a:pPr>
              <a:t>7</a:t>
            </a:fld>
            <a:endParaRPr lang="en-US" dirty="0"/>
          </a:p>
        </p:txBody>
      </p:sp>
    </p:spTree>
    <p:extLst>
      <p:ext uri="{BB962C8B-B14F-4D97-AF65-F5344CB8AC3E}">
        <p14:creationId xmlns:p14="http://schemas.microsoft.com/office/powerpoint/2010/main" val="70091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Data Collection Methods</a:t>
            </a:r>
            <a:endParaRPr lang="en-US" sz="3600" b="1" dirty="0"/>
          </a:p>
        </p:txBody>
      </p:sp>
      <p:sp>
        <p:nvSpPr>
          <p:cNvPr id="3" name="Content Placeholder 2"/>
          <p:cNvSpPr>
            <a:spLocks noGrp="1"/>
          </p:cNvSpPr>
          <p:nvPr>
            <p:ph idx="1"/>
          </p:nvPr>
        </p:nvSpPr>
        <p:spPr>
          <a:xfrm>
            <a:off x="457200" y="1439891"/>
            <a:ext cx="8229600" cy="4525963"/>
          </a:xfrm>
        </p:spPr>
        <p:txBody>
          <a:bodyPr>
            <a:noAutofit/>
          </a:bodyPr>
          <a:lstStyle/>
          <a:p>
            <a:pPr>
              <a:lnSpc>
                <a:spcPct val="110000"/>
              </a:lnSpc>
              <a:spcBef>
                <a:spcPts val="0"/>
              </a:spcBef>
              <a:spcAft>
                <a:spcPts val="600"/>
              </a:spcAft>
            </a:pPr>
            <a:r>
              <a:rPr lang="en-US" sz="2800" dirty="0" smtClean="0"/>
              <a:t>The project team collected qualitative and quantitative data to gauge consumer understanding and engagement with the Blue Button technology through:</a:t>
            </a:r>
          </a:p>
          <a:p>
            <a:pPr lvl="1">
              <a:lnSpc>
                <a:spcPct val="110000"/>
              </a:lnSpc>
              <a:spcBef>
                <a:spcPts val="0"/>
              </a:spcBef>
              <a:spcAft>
                <a:spcPts val="600"/>
              </a:spcAft>
            </a:pPr>
            <a:r>
              <a:rPr lang="en-US" sz="2400" dirty="0" smtClean="0"/>
              <a:t>Number of CCD downloads</a:t>
            </a:r>
          </a:p>
          <a:p>
            <a:pPr lvl="1">
              <a:lnSpc>
                <a:spcPct val="110000"/>
              </a:lnSpc>
              <a:spcBef>
                <a:spcPts val="0"/>
              </a:spcBef>
              <a:spcAft>
                <a:spcPts val="600"/>
              </a:spcAft>
            </a:pPr>
            <a:r>
              <a:rPr lang="en-US" sz="2400" dirty="0" smtClean="0"/>
              <a:t>5 question pop-up survey at time of download</a:t>
            </a:r>
          </a:p>
          <a:p>
            <a:pPr lvl="1">
              <a:lnSpc>
                <a:spcPct val="110000"/>
              </a:lnSpc>
              <a:spcBef>
                <a:spcPts val="0"/>
              </a:spcBef>
              <a:spcAft>
                <a:spcPts val="600"/>
              </a:spcAft>
            </a:pPr>
            <a:r>
              <a:rPr lang="en-US" sz="2400" dirty="0" smtClean="0"/>
              <a:t>Practice patient advocacy groups</a:t>
            </a:r>
          </a:p>
          <a:p>
            <a:pPr lvl="1">
              <a:lnSpc>
                <a:spcPct val="110000"/>
              </a:lnSpc>
              <a:spcBef>
                <a:spcPts val="0"/>
              </a:spcBef>
              <a:spcAft>
                <a:spcPts val="600"/>
              </a:spcAft>
            </a:pPr>
            <a:r>
              <a:rPr lang="en-US" sz="2400" dirty="0" smtClean="0"/>
              <a:t>Practice staff involved with the project</a:t>
            </a:r>
          </a:p>
          <a:p>
            <a:pPr lvl="1">
              <a:lnSpc>
                <a:spcPct val="110000"/>
              </a:lnSpc>
              <a:spcBef>
                <a:spcPts val="0"/>
              </a:spcBef>
              <a:spcAft>
                <a:spcPts val="600"/>
              </a:spcAft>
            </a:pPr>
            <a:r>
              <a:rPr lang="en-US" sz="2400" dirty="0" smtClean="0"/>
              <a:t>5 question patient email survey </a:t>
            </a:r>
            <a:endParaRPr lang="en-US" sz="2400" dirty="0"/>
          </a:p>
        </p:txBody>
      </p:sp>
      <p:sp>
        <p:nvSpPr>
          <p:cNvPr id="4"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5" name="Slide Number Placeholder 4"/>
          <p:cNvSpPr>
            <a:spLocks noGrp="1"/>
          </p:cNvSpPr>
          <p:nvPr>
            <p:ph type="sldNum" sz="quarter" idx="11"/>
          </p:nvPr>
        </p:nvSpPr>
        <p:spPr/>
        <p:txBody>
          <a:bodyPr/>
          <a:lstStyle/>
          <a:p>
            <a:pPr>
              <a:defRPr/>
            </a:pPr>
            <a:fld id="{1E7D749A-5575-B145-BD6D-7F1BA124A638}" type="slidenum">
              <a:rPr lang="en-US" smtClean="0"/>
              <a:pPr>
                <a:defRPr/>
              </a:pPr>
              <a:t>8</a:t>
            </a:fld>
            <a:endParaRPr lang="en-US" dirty="0"/>
          </a:p>
        </p:txBody>
      </p:sp>
    </p:spTree>
    <p:extLst>
      <p:ext uri="{BB962C8B-B14F-4D97-AF65-F5344CB8AC3E}">
        <p14:creationId xmlns:p14="http://schemas.microsoft.com/office/powerpoint/2010/main" val="1560631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EMHS Pilot Statistics</a:t>
            </a:r>
            <a:endParaRPr lang="en-US" sz="2000" b="1" dirty="0" smtClean="0"/>
          </a:p>
        </p:txBody>
      </p:sp>
      <p:sp>
        <p:nvSpPr>
          <p:cNvPr id="3" name="Content Placeholder 2"/>
          <p:cNvSpPr>
            <a:spLocks noGrp="1"/>
          </p:cNvSpPr>
          <p:nvPr>
            <p:ph idx="1"/>
          </p:nvPr>
        </p:nvSpPr>
        <p:spPr>
          <a:xfrm>
            <a:off x="457200" y="1600200"/>
            <a:ext cx="8229600" cy="4343400"/>
          </a:xfrm>
        </p:spPr>
        <p:txBody>
          <a:bodyPr>
            <a:normAutofit fontScale="77500" lnSpcReduction="20000"/>
          </a:bodyPr>
          <a:lstStyle/>
          <a:p>
            <a:pPr>
              <a:lnSpc>
                <a:spcPct val="120000"/>
              </a:lnSpc>
              <a:spcBef>
                <a:spcPts val="0"/>
              </a:spcBef>
              <a:spcAft>
                <a:spcPts val="600"/>
              </a:spcAft>
            </a:pPr>
            <a:r>
              <a:rPr lang="en-US" dirty="0" smtClean="0"/>
              <a:t>Initial pilot cohort: 760 active </a:t>
            </a:r>
            <a:r>
              <a:rPr lang="en-US" i="1" dirty="0" smtClean="0"/>
              <a:t>my</a:t>
            </a:r>
            <a:r>
              <a:rPr lang="en-US" dirty="0" smtClean="0"/>
              <a:t>EMHShealth portal users</a:t>
            </a:r>
            <a:endParaRPr lang="en-US" sz="1100" dirty="0" smtClean="0"/>
          </a:p>
          <a:p>
            <a:pPr>
              <a:lnSpc>
                <a:spcPct val="120000"/>
              </a:lnSpc>
              <a:spcBef>
                <a:spcPts val="0"/>
              </a:spcBef>
              <a:spcAft>
                <a:spcPts val="600"/>
              </a:spcAft>
            </a:pPr>
            <a:r>
              <a:rPr lang="en-US" dirty="0" smtClean="0"/>
              <a:t>Across 3 primary care practices: </a:t>
            </a:r>
          </a:p>
          <a:p>
            <a:pPr lvl="1">
              <a:lnSpc>
                <a:spcPct val="120000"/>
              </a:lnSpc>
              <a:spcBef>
                <a:spcPts val="0"/>
              </a:spcBef>
              <a:spcAft>
                <a:spcPts val="600"/>
              </a:spcAft>
            </a:pPr>
            <a:r>
              <a:rPr lang="en-US" dirty="0" smtClean="0"/>
              <a:t>EMMC Internal Medicine, Husson</a:t>
            </a:r>
          </a:p>
          <a:p>
            <a:pPr lvl="1">
              <a:lnSpc>
                <a:spcPct val="120000"/>
              </a:lnSpc>
              <a:spcBef>
                <a:spcPts val="0"/>
              </a:spcBef>
              <a:spcAft>
                <a:spcPts val="600"/>
              </a:spcAft>
            </a:pPr>
            <a:r>
              <a:rPr lang="en-US" dirty="0" smtClean="0"/>
              <a:t>EMMC Family Medicine, Brewer</a:t>
            </a:r>
          </a:p>
          <a:p>
            <a:pPr lvl="1">
              <a:lnSpc>
                <a:spcPct val="120000"/>
              </a:lnSpc>
              <a:spcBef>
                <a:spcPts val="0"/>
              </a:spcBef>
              <a:spcAft>
                <a:spcPts val="600"/>
              </a:spcAft>
            </a:pPr>
            <a:r>
              <a:rPr lang="en-US" dirty="0" smtClean="0"/>
              <a:t>SVH Family Care, Pittsfield</a:t>
            </a:r>
          </a:p>
          <a:p>
            <a:pPr>
              <a:lnSpc>
                <a:spcPct val="120000"/>
              </a:lnSpc>
              <a:spcBef>
                <a:spcPts val="0"/>
              </a:spcBef>
              <a:spcAft>
                <a:spcPts val="600"/>
              </a:spcAft>
            </a:pPr>
            <a:r>
              <a:rPr lang="en-US" dirty="0" smtClean="0">
                <a:solidFill>
                  <a:schemeClr val="bg1"/>
                </a:solidFill>
              </a:rPr>
              <a:t>EMHS Results</a:t>
            </a:r>
            <a:endParaRPr lang="en-US" dirty="0">
              <a:solidFill>
                <a:schemeClr val="bg1"/>
              </a:solidFill>
            </a:endParaRPr>
          </a:p>
          <a:p>
            <a:pPr lvl="1">
              <a:lnSpc>
                <a:spcPct val="120000"/>
              </a:lnSpc>
              <a:spcBef>
                <a:spcPts val="0"/>
              </a:spcBef>
              <a:spcAft>
                <a:spcPts val="600"/>
              </a:spcAft>
            </a:pPr>
            <a:r>
              <a:rPr lang="en-US" dirty="0"/>
              <a:t>Total number of downloads: </a:t>
            </a:r>
            <a:r>
              <a:rPr lang="en-US" b="1" dirty="0">
                <a:solidFill>
                  <a:schemeClr val="bg1"/>
                </a:solidFill>
              </a:rPr>
              <a:t>546 patients </a:t>
            </a:r>
          </a:p>
          <a:p>
            <a:pPr lvl="1">
              <a:lnSpc>
                <a:spcPct val="120000"/>
              </a:lnSpc>
              <a:spcBef>
                <a:spcPts val="0"/>
              </a:spcBef>
              <a:spcAft>
                <a:spcPts val="600"/>
              </a:spcAft>
            </a:pPr>
            <a:r>
              <a:rPr lang="en-US" dirty="0" smtClean="0">
                <a:solidFill>
                  <a:schemeClr val="bg1"/>
                </a:solidFill>
              </a:rPr>
              <a:t>Total </a:t>
            </a:r>
            <a:r>
              <a:rPr lang="en-US" dirty="0">
                <a:solidFill>
                  <a:schemeClr val="bg1"/>
                </a:solidFill>
              </a:rPr>
              <a:t>number of pop-up survey results: </a:t>
            </a:r>
            <a:r>
              <a:rPr lang="en-US" b="1" dirty="0">
                <a:solidFill>
                  <a:schemeClr val="bg1"/>
                </a:solidFill>
              </a:rPr>
              <a:t>169</a:t>
            </a:r>
          </a:p>
          <a:p>
            <a:pPr lvl="1">
              <a:lnSpc>
                <a:spcPct val="120000"/>
              </a:lnSpc>
              <a:spcBef>
                <a:spcPts val="0"/>
              </a:spcBef>
              <a:spcAft>
                <a:spcPts val="600"/>
              </a:spcAft>
            </a:pPr>
            <a:r>
              <a:rPr lang="en-US" dirty="0">
                <a:solidFill>
                  <a:schemeClr val="bg1"/>
                </a:solidFill>
              </a:rPr>
              <a:t>Total number of email survey results: </a:t>
            </a:r>
            <a:r>
              <a:rPr lang="en-US" b="1" dirty="0">
                <a:solidFill>
                  <a:schemeClr val="bg1"/>
                </a:solidFill>
              </a:rPr>
              <a:t>421</a:t>
            </a:r>
          </a:p>
          <a:p>
            <a:endParaRPr lang="en-US" dirty="0" smtClean="0"/>
          </a:p>
          <a:p>
            <a:pPr marL="0" indent="0">
              <a:buNone/>
            </a:pPr>
            <a:endParaRPr lang="en-US" sz="1000" dirty="0" smtClean="0"/>
          </a:p>
          <a:p>
            <a:pPr marL="0" indent="0">
              <a:buNone/>
            </a:pPr>
            <a:endParaRPr lang="en-US" dirty="0" smtClean="0"/>
          </a:p>
          <a:p>
            <a:pPr marL="457178" lvl="1" indent="0">
              <a:buNone/>
            </a:pPr>
            <a:endParaRPr lang="en-US" dirty="0"/>
          </a:p>
        </p:txBody>
      </p:sp>
      <p:sp>
        <p:nvSpPr>
          <p:cNvPr id="4"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5" name="Slide Number Placeholder 4"/>
          <p:cNvSpPr>
            <a:spLocks noGrp="1"/>
          </p:cNvSpPr>
          <p:nvPr>
            <p:ph type="sldNum" sz="quarter" idx="11"/>
          </p:nvPr>
        </p:nvSpPr>
        <p:spPr/>
        <p:txBody>
          <a:bodyPr/>
          <a:lstStyle/>
          <a:p>
            <a:pPr>
              <a:defRPr/>
            </a:pPr>
            <a:fld id="{1E7D749A-5575-B145-BD6D-7F1BA124A638}" type="slidenum">
              <a:rPr lang="en-US" smtClean="0"/>
              <a:pPr>
                <a:defRPr/>
              </a:pPr>
              <a:t>9</a:t>
            </a:fld>
            <a:endParaRPr lang="en-US" dirty="0"/>
          </a:p>
        </p:txBody>
      </p:sp>
    </p:spTree>
    <p:extLst>
      <p:ext uri="{BB962C8B-B14F-4D97-AF65-F5344CB8AC3E}">
        <p14:creationId xmlns:p14="http://schemas.microsoft.com/office/powerpoint/2010/main" val="834221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Key Lessons Learned </a:t>
            </a:r>
            <a:endParaRPr lang="en-US" sz="3600" b="1" dirty="0"/>
          </a:p>
        </p:txBody>
      </p:sp>
      <p:sp>
        <p:nvSpPr>
          <p:cNvPr id="3" name="Content Placeholder 2"/>
          <p:cNvSpPr>
            <a:spLocks noGrp="1"/>
          </p:cNvSpPr>
          <p:nvPr>
            <p:ph idx="1"/>
          </p:nvPr>
        </p:nvSpPr>
        <p:spPr>
          <a:xfrm>
            <a:off x="533400" y="1417638"/>
            <a:ext cx="8229600" cy="4648200"/>
          </a:xfrm>
        </p:spPr>
        <p:txBody>
          <a:bodyPr>
            <a:normAutofit fontScale="77500" lnSpcReduction="20000"/>
          </a:bodyPr>
          <a:lstStyle/>
          <a:p>
            <a:pPr marL="457200" indent="-457200">
              <a:lnSpc>
                <a:spcPct val="120000"/>
              </a:lnSpc>
              <a:spcBef>
                <a:spcPts val="0"/>
              </a:spcBef>
              <a:spcAft>
                <a:spcPts val="600"/>
              </a:spcAft>
              <a:buFont typeface="+mj-lt"/>
              <a:buAutoNum type="arabicPeriod"/>
            </a:pPr>
            <a:r>
              <a:rPr lang="en-US" dirty="0" smtClean="0"/>
              <a:t>Patient call volume to HIN with questions was low</a:t>
            </a:r>
          </a:p>
          <a:p>
            <a:pPr marL="457200" indent="-457200">
              <a:lnSpc>
                <a:spcPct val="120000"/>
              </a:lnSpc>
              <a:spcBef>
                <a:spcPts val="0"/>
              </a:spcBef>
              <a:spcAft>
                <a:spcPts val="600"/>
              </a:spcAft>
              <a:buFont typeface="+mj-lt"/>
              <a:buAutoNum type="arabicPeriod"/>
            </a:pPr>
            <a:r>
              <a:rPr lang="en-US" dirty="0" smtClean="0"/>
              <a:t>HIN CCD format and presentation using Blue Button is “easy” for patients to understand</a:t>
            </a:r>
          </a:p>
          <a:p>
            <a:pPr marL="457200" indent="-457200">
              <a:lnSpc>
                <a:spcPct val="120000"/>
              </a:lnSpc>
              <a:spcBef>
                <a:spcPts val="0"/>
              </a:spcBef>
              <a:spcAft>
                <a:spcPts val="600"/>
              </a:spcAft>
              <a:buFont typeface="+mj-lt"/>
              <a:buAutoNum type="arabicPeriod"/>
            </a:pPr>
            <a:r>
              <a:rPr lang="en-US" dirty="0" smtClean="0"/>
              <a:t>Confusion for patients: their local portal vs. HIN data</a:t>
            </a:r>
          </a:p>
          <a:p>
            <a:pPr marL="1057275" lvl="2" indent="-457200">
              <a:lnSpc>
                <a:spcPct val="120000"/>
              </a:lnSpc>
              <a:spcBef>
                <a:spcPts val="0"/>
              </a:spcBef>
              <a:spcAft>
                <a:spcPts val="600"/>
              </a:spcAft>
              <a:buFont typeface="Arial" panose="020B0604020202020204" pitchFamily="34" charset="0"/>
              <a:buChar char="•"/>
            </a:pPr>
            <a:r>
              <a:rPr lang="en-US" dirty="0" smtClean="0"/>
              <a:t>HIN’s relationship to the provider can be confusing but is an opportunity to expand patient portal access and utilization </a:t>
            </a:r>
            <a:endParaRPr lang="en-US" dirty="0"/>
          </a:p>
          <a:p>
            <a:pPr marL="457200" indent="-457200">
              <a:lnSpc>
                <a:spcPct val="120000"/>
              </a:lnSpc>
              <a:spcBef>
                <a:spcPts val="0"/>
              </a:spcBef>
              <a:spcAft>
                <a:spcPts val="600"/>
              </a:spcAft>
              <a:buFont typeface="+mj-lt"/>
              <a:buAutoNum type="arabicPeriod"/>
            </a:pPr>
            <a:r>
              <a:rPr lang="en-US" dirty="0" smtClean="0"/>
              <a:t>Having web-based access to the “statewide” record is positive; convenient; covers you on short notice &amp; emergencies while traveling</a:t>
            </a:r>
          </a:p>
          <a:p>
            <a:pPr marL="457200" indent="-457200">
              <a:lnSpc>
                <a:spcPct val="120000"/>
              </a:lnSpc>
              <a:spcBef>
                <a:spcPts val="0"/>
              </a:spcBef>
              <a:spcAft>
                <a:spcPts val="600"/>
              </a:spcAft>
              <a:buFont typeface="+mj-lt"/>
              <a:buAutoNum type="arabicPeriod"/>
            </a:pPr>
            <a:r>
              <a:rPr lang="en-US" dirty="0" smtClean="0"/>
              <a:t>Patients want access to their “doctor’s notes”</a:t>
            </a:r>
          </a:p>
          <a:p>
            <a:pPr marL="457200" indent="-457200">
              <a:lnSpc>
                <a:spcPct val="120000"/>
              </a:lnSpc>
              <a:spcBef>
                <a:spcPts val="0"/>
              </a:spcBef>
              <a:spcAft>
                <a:spcPts val="600"/>
              </a:spcAft>
              <a:buFont typeface="+mj-lt"/>
              <a:buAutoNum type="arabicPeriod"/>
            </a:pPr>
            <a:r>
              <a:rPr lang="en-US" dirty="0" smtClean="0"/>
              <a:t>More specified data structure standards are needed</a:t>
            </a:r>
          </a:p>
        </p:txBody>
      </p:sp>
      <p:sp>
        <p:nvSpPr>
          <p:cNvPr id="4" name="Footer Placeholder 3"/>
          <p:cNvSpPr>
            <a:spLocks noGrp="1"/>
          </p:cNvSpPr>
          <p:nvPr>
            <p:ph type="ftr" sz="quarter" idx="10"/>
          </p:nvPr>
        </p:nvSpPr>
        <p:spPr>
          <a:xfrm>
            <a:off x="3124200" y="6356350"/>
            <a:ext cx="2895600" cy="365125"/>
          </a:xfrm>
        </p:spPr>
        <p:txBody>
          <a:bodyPr/>
          <a:lstStyle/>
          <a:p>
            <a:pPr>
              <a:defRPr/>
            </a:pPr>
            <a:r>
              <a:rPr lang="en-US" dirty="0" smtClean="0"/>
              <a:t>@2016 HealthInfoNet (HIN) – All Rights Reserved HIN Proprietary – Not for Redistribution </a:t>
            </a:r>
            <a:endParaRPr lang="en-US" dirty="0"/>
          </a:p>
        </p:txBody>
      </p:sp>
      <p:sp>
        <p:nvSpPr>
          <p:cNvPr id="5" name="Slide Number Placeholder 4"/>
          <p:cNvSpPr>
            <a:spLocks noGrp="1"/>
          </p:cNvSpPr>
          <p:nvPr>
            <p:ph type="sldNum" sz="quarter" idx="11"/>
          </p:nvPr>
        </p:nvSpPr>
        <p:spPr/>
        <p:txBody>
          <a:bodyPr/>
          <a:lstStyle/>
          <a:p>
            <a:pPr>
              <a:defRPr/>
            </a:pPr>
            <a:fld id="{1E7D749A-5575-B145-BD6D-7F1BA124A638}" type="slidenum">
              <a:rPr lang="en-US" smtClean="0"/>
              <a:pPr>
                <a:defRPr/>
              </a:pPr>
              <a:t>10</a:t>
            </a:fld>
            <a:endParaRPr lang="en-US" dirty="0"/>
          </a:p>
        </p:txBody>
      </p:sp>
    </p:spTree>
    <p:extLst>
      <p:ext uri="{BB962C8B-B14F-4D97-AF65-F5344CB8AC3E}">
        <p14:creationId xmlns:p14="http://schemas.microsoft.com/office/powerpoint/2010/main" val="660940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lthInfoNet">
  <a:themeElements>
    <a:clrScheme name="HIN Colors">
      <a:dk1>
        <a:srgbClr val="004B8D"/>
      </a:dk1>
      <a:lt1>
        <a:srgbClr val="004B8D"/>
      </a:lt1>
      <a:dk2>
        <a:srgbClr val="004B8D"/>
      </a:dk2>
      <a:lt2>
        <a:srgbClr val="004B8D"/>
      </a:lt2>
      <a:accent1>
        <a:srgbClr val="E99417"/>
      </a:accent1>
      <a:accent2>
        <a:srgbClr val="E0A17B"/>
      </a:accent2>
      <a:accent3>
        <a:srgbClr val="A04DA3"/>
      </a:accent3>
      <a:accent4>
        <a:srgbClr val="C4652D"/>
      </a:accent4>
      <a:accent5>
        <a:srgbClr val="8B5D3D"/>
      </a:accent5>
      <a:accent6>
        <a:srgbClr val="5C92B5"/>
      </a:accent6>
      <a:hlink>
        <a:srgbClr val="008576"/>
      </a:hlink>
      <a:folHlink>
        <a:srgbClr val="502651"/>
      </a:folHlink>
    </a:clrScheme>
    <a:fontScheme name="HIN">
      <a:majorFont>
        <a:latin typeface="Helvetica"/>
        <a:ea typeface=""/>
        <a:cs typeface=""/>
      </a:majorFont>
      <a:minorFont>
        <a:latin typeface="Helvetic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ealthInfoNet">
  <a:themeElements>
    <a:clrScheme name="HIN">
      <a:dk1>
        <a:srgbClr val="004B8D"/>
      </a:dk1>
      <a:lt1>
        <a:srgbClr val="004B8D"/>
      </a:lt1>
      <a:dk2>
        <a:srgbClr val="008576"/>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HealthInfoNet">
  <a:themeElements>
    <a:clrScheme name="HIN Colors">
      <a:dk1>
        <a:srgbClr val="004B8D"/>
      </a:dk1>
      <a:lt1>
        <a:srgbClr val="004B8D"/>
      </a:lt1>
      <a:dk2>
        <a:srgbClr val="004B8D"/>
      </a:dk2>
      <a:lt2>
        <a:srgbClr val="004B8D"/>
      </a:lt2>
      <a:accent1>
        <a:srgbClr val="E99417"/>
      </a:accent1>
      <a:accent2>
        <a:srgbClr val="E0A17B"/>
      </a:accent2>
      <a:accent3>
        <a:srgbClr val="A04DA3"/>
      </a:accent3>
      <a:accent4>
        <a:srgbClr val="C4652D"/>
      </a:accent4>
      <a:accent5>
        <a:srgbClr val="8B5D3D"/>
      </a:accent5>
      <a:accent6>
        <a:srgbClr val="5C92B5"/>
      </a:accent6>
      <a:hlink>
        <a:srgbClr val="008576"/>
      </a:hlink>
      <a:folHlink>
        <a:srgbClr val="502651"/>
      </a:folHlink>
    </a:clrScheme>
    <a:fontScheme name="HIN">
      <a:majorFont>
        <a:latin typeface="Helvetica"/>
        <a:ea typeface=""/>
        <a:cs typeface=""/>
      </a:majorFont>
      <a:minorFont>
        <a:latin typeface="Helvetic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HealthInfoNet">
  <a:themeElements>
    <a:clrScheme name="HIN">
      <a:dk1>
        <a:srgbClr val="004B8D"/>
      </a:dk1>
      <a:lt1>
        <a:srgbClr val="004B8D"/>
      </a:lt1>
      <a:dk2>
        <a:srgbClr val="008576"/>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HealthInfoNet">
  <a:themeElements>
    <a:clrScheme name="HIN">
      <a:dk1>
        <a:srgbClr val="004B8D"/>
      </a:dk1>
      <a:lt1>
        <a:srgbClr val="004B8D"/>
      </a:lt1>
      <a:dk2>
        <a:srgbClr val="008576"/>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HealthInfoNet">
  <a:themeElements>
    <a:clrScheme name="HIN">
      <a:dk1>
        <a:srgbClr val="004B8D"/>
      </a:dk1>
      <a:lt1>
        <a:srgbClr val="004B8D"/>
      </a:lt1>
      <a:dk2>
        <a:srgbClr val="008576"/>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HealthInfoNet">
  <a:themeElements>
    <a:clrScheme name="HIN">
      <a:dk1>
        <a:srgbClr val="004B8D"/>
      </a:dk1>
      <a:lt1>
        <a:srgbClr val="004B8D"/>
      </a:lt1>
      <a:dk2>
        <a:srgbClr val="008576"/>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499C063D31F4428F01546C8E1810C3" ma:contentTypeVersion="3" ma:contentTypeDescription="Create a new document." ma:contentTypeScope="" ma:versionID="61e4f7e9266bbcbabb97d72df0544b49">
  <xsd:schema xmlns:xsd="http://www.w3.org/2001/XMLSchema" xmlns:xs="http://www.w3.org/2001/XMLSchema" xmlns:p="http://schemas.microsoft.com/office/2006/metadata/properties" xmlns:ns2="3ce572cd-41c4-4a47-93e1-9792202e05f2" targetNamespace="http://schemas.microsoft.com/office/2006/metadata/properties" ma:root="true" ma:fieldsID="893f395b93a4b6f70017440fc7fa8957" ns2:_="">
    <xsd:import namespace="3ce572cd-41c4-4a47-93e1-9792202e05f2"/>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e572cd-41c4-4a47-93e1-9792202e05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C55424-1444-4907-8487-66698EEEA2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e572cd-41c4-4a47-93e1-9792202e05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8170</TotalTime>
  <Words>4016</Words>
  <Application>Microsoft Macintosh PowerPoint</Application>
  <PresentationFormat>On-screen Show (4:3)</PresentationFormat>
  <Paragraphs>407</Paragraphs>
  <Slides>45</Slides>
  <Notes>12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45</vt:i4>
      </vt:variant>
    </vt:vector>
  </HeadingPairs>
  <TitlesOfParts>
    <vt:vector size="58" baseType="lpstr">
      <vt:lpstr>Arial</vt:lpstr>
      <vt:lpstr>Calibri</vt:lpstr>
      <vt:lpstr>Helvetica</vt:lpstr>
      <vt:lpstr>MS PGothic</vt:lpstr>
      <vt:lpstr>ＭＳ Ｐゴシック</vt:lpstr>
      <vt:lpstr>Verdana</vt:lpstr>
      <vt:lpstr>HealthInfoNet</vt:lpstr>
      <vt:lpstr>1_HealthInfoNet</vt:lpstr>
      <vt:lpstr>2_HealthInfoNet</vt:lpstr>
      <vt:lpstr>3_HealthInfoNet</vt:lpstr>
      <vt:lpstr>4_HealthInfoNet</vt:lpstr>
      <vt:lpstr>5_HealthInfoNet</vt:lpstr>
      <vt:lpstr>6_HealthInfoNet</vt:lpstr>
      <vt:lpstr>PowerPoint Presentation</vt:lpstr>
      <vt:lpstr>HealthInfoNet’s SIM Objectives</vt:lpstr>
      <vt:lpstr>HIE Blue Button Pilot</vt:lpstr>
      <vt:lpstr>Patient Portal “Blue Button” HIE Access Overview</vt:lpstr>
      <vt:lpstr>Patient Portal HIE Blue Button –  SIM Impact</vt:lpstr>
      <vt:lpstr>EMHS Patient Portal HIE Blue Button</vt:lpstr>
      <vt:lpstr>Data Collection Methods</vt:lpstr>
      <vt:lpstr>EMHS Pilot Statistics</vt:lpstr>
      <vt:lpstr>Key Lessons Learned </vt:lpstr>
      <vt:lpstr>Blue Button Conclusions</vt:lpstr>
      <vt:lpstr>HIE Notifications</vt:lpstr>
      <vt:lpstr>HIE Notifications Overview</vt:lpstr>
      <vt:lpstr>HIE Notifications - SIM Impact</vt:lpstr>
      <vt:lpstr>HIE Notification Conclusions</vt:lpstr>
      <vt:lpstr>Clinical + Claims Analytics to Support Care Management of MaineCare Patients</vt:lpstr>
      <vt:lpstr>MaineCare Analytics</vt:lpstr>
      <vt:lpstr>MaineCare Analytics – SIM Impact</vt:lpstr>
      <vt:lpstr>Medicaid Claims + Clinical Data = Improved Risk Scores </vt:lpstr>
      <vt:lpstr>Case Study: St. Joseph Healthcare</vt:lpstr>
      <vt:lpstr>PowerPoint Presentation</vt:lpstr>
      <vt:lpstr>PowerPoint Presentation</vt:lpstr>
      <vt:lpstr>MaineCare Analytics Conclusions</vt:lpstr>
      <vt:lpstr>Behavioral Health Objectives</vt:lpstr>
      <vt:lpstr>Behavioral Health HIT Reimbursement</vt:lpstr>
      <vt:lpstr>BH HIT Reimbursement – SIM Impact</vt:lpstr>
      <vt:lpstr>Behavioral Health HIE Goals</vt:lpstr>
      <vt:lpstr>Behavioral Health HIE– SIM Impact</vt:lpstr>
      <vt:lpstr>PowerPoint Presentation</vt:lpstr>
      <vt:lpstr>BH Staff Active HIE Access  May 2015 - August 2016</vt:lpstr>
      <vt:lpstr>Population Impact May 2015- August 2016</vt:lpstr>
      <vt:lpstr>“Data Informed” Workflows Documented</vt:lpstr>
      <vt:lpstr>Value of HIE in Managing Mental Illness and Chronic Disease </vt:lpstr>
      <vt:lpstr>BH Quality Project Goals January-July 2016</vt:lpstr>
      <vt:lpstr>MaineCare BH Quality Project Observational Analysis Overview</vt:lpstr>
      <vt:lpstr>Observational Analysis Results (Preliminary)</vt:lpstr>
      <vt:lpstr>HIE Portal Views of Cohort Patients</vt:lpstr>
      <vt:lpstr>ED Visit Days</vt:lpstr>
      <vt:lpstr>Patients with ED Visit Days</vt:lpstr>
      <vt:lpstr>Total ED Visit Rates</vt:lpstr>
      <vt:lpstr>ED Visit Charges</vt:lpstr>
      <vt:lpstr>All Medical Charges</vt:lpstr>
      <vt:lpstr>Caveats and Analysis Limitations</vt:lpstr>
      <vt:lpstr>Study Continuation</vt:lpstr>
      <vt:lpstr>Behavioral Health Conclusions</vt:lpstr>
      <vt:lpstr>Discussion </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HealthInfoNet Overview</dc:title>
  <dc:creator>Allison Kenty</dc:creator>
  <cp:lastModifiedBy>Shaun Alfreds</cp:lastModifiedBy>
  <cp:revision>185</cp:revision>
  <cp:lastPrinted>2016-09-27T15:56:04Z</cp:lastPrinted>
  <dcterms:created xsi:type="dcterms:W3CDTF">2016-01-11T20:23:29Z</dcterms:created>
  <dcterms:modified xsi:type="dcterms:W3CDTF">2016-09-28T11:11:48Z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0x010100A3499C063D31F4428F01546C8E1810C3</vt:lpwstr>
  </property>
</Properties>
</file>